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417" r:id="rId3"/>
    <p:sldId id="261" r:id="rId4"/>
    <p:sldId id="425" r:id="rId5"/>
    <p:sldId id="397" r:id="rId6"/>
    <p:sldId id="276" r:id="rId7"/>
    <p:sldId id="419" r:id="rId8"/>
    <p:sldId id="352" r:id="rId9"/>
    <p:sldId id="257" r:id="rId10"/>
    <p:sldId id="424" r:id="rId11"/>
    <p:sldId id="391" r:id="rId12"/>
    <p:sldId id="398" r:id="rId13"/>
    <p:sldId id="260" r:id="rId14"/>
    <p:sldId id="400" r:id="rId15"/>
    <p:sldId id="393" r:id="rId16"/>
    <p:sldId id="394" r:id="rId17"/>
    <p:sldId id="426" r:id="rId18"/>
    <p:sldId id="270" r:id="rId19"/>
    <p:sldId id="265" r:id="rId20"/>
    <p:sldId id="2070" r:id="rId21"/>
    <p:sldId id="401" r:id="rId22"/>
    <p:sldId id="272" r:id="rId23"/>
    <p:sldId id="405" r:id="rId24"/>
    <p:sldId id="273" r:id="rId25"/>
    <p:sldId id="413" r:id="rId26"/>
    <p:sldId id="414" r:id="rId27"/>
    <p:sldId id="415" r:id="rId28"/>
    <p:sldId id="416" r:id="rId29"/>
    <p:sldId id="410" r:id="rId30"/>
    <p:sldId id="384" r:id="rId31"/>
    <p:sldId id="387" r:id="rId32"/>
    <p:sldId id="381" r:id="rId33"/>
    <p:sldId id="341" r:id="rId34"/>
    <p:sldId id="295" r:id="rId35"/>
    <p:sldId id="329" r:id="rId36"/>
    <p:sldId id="407" r:id="rId37"/>
    <p:sldId id="267" r:id="rId38"/>
    <p:sldId id="408" r:id="rId39"/>
    <p:sldId id="409" r:id="rId40"/>
    <p:sldId id="412" r:id="rId41"/>
    <p:sldId id="411" r:id="rId42"/>
    <p:sldId id="2072" r:id="rId43"/>
    <p:sldId id="275" r:id="rId44"/>
    <p:sldId id="396" r:id="rId45"/>
    <p:sldId id="279" r:id="rId46"/>
    <p:sldId id="423" r:id="rId47"/>
    <p:sldId id="373"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a:srgbClr val="C4D69B"/>
    <a:srgbClr val="E7B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51"/>
    <p:restoredTop sz="78279"/>
  </p:normalViewPr>
  <p:slideViewPr>
    <p:cSldViewPr snapToGrid="0">
      <p:cViewPr varScale="1">
        <p:scale>
          <a:sx n="61" d="100"/>
          <a:sy n="61" d="100"/>
        </p:scale>
        <p:origin x="2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D49C7-5D5E-8440-A6E4-932796711D5A}" type="datetimeFigureOut">
              <a:rPr lang="fr-FR" smtClean="0"/>
              <a:t>15/09/2022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DE6C7-B0A7-4F40-B4AC-574290A1C462}" type="slidenum">
              <a:rPr lang="fr-FR" smtClean="0"/>
              <a:t>‹N°›</a:t>
            </a:fld>
            <a:endParaRPr lang="fr-FR"/>
          </a:p>
        </p:txBody>
      </p:sp>
    </p:spTree>
    <p:extLst>
      <p:ext uri="{BB962C8B-B14F-4D97-AF65-F5344CB8AC3E}">
        <p14:creationId xmlns:p14="http://schemas.microsoft.com/office/powerpoint/2010/main" val="208139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5</a:t>
            </a:fld>
            <a:endParaRPr lang="fr-FR"/>
          </a:p>
        </p:txBody>
      </p:sp>
    </p:spTree>
    <p:extLst>
      <p:ext uri="{BB962C8B-B14F-4D97-AF65-F5344CB8AC3E}">
        <p14:creationId xmlns:p14="http://schemas.microsoft.com/office/powerpoint/2010/main" val="4156625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19</a:t>
            </a:fld>
            <a:endParaRPr lang="fr-FR"/>
          </a:p>
        </p:txBody>
      </p:sp>
    </p:spTree>
    <p:extLst>
      <p:ext uri="{BB962C8B-B14F-4D97-AF65-F5344CB8AC3E}">
        <p14:creationId xmlns:p14="http://schemas.microsoft.com/office/powerpoint/2010/main" val="174522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C21810-E49C-4045-912C-EC473FC31A53}" type="slidenum">
              <a:rPr lang="fr-CA" smtClean="0"/>
              <a:t>20</a:t>
            </a:fld>
            <a:endParaRPr lang="fr-CA"/>
          </a:p>
        </p:txBody>
      </p:sp>
    </p:spTree>
    <p:extLst>
      <p:ext uri="{BB962C8B-B14F-4D97-AF65-F5344CB8AC3E}">
        <p14:creationId xmlns:p14="http://schemas.microsoft.com/office/powerpoint/2010/main" val="267843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21</a:t>
            </a:fld>
            <a:endParaRPr lang="fr-FR"/>
          </a:p>
        </p:txBody>
      </p:sp>
    </p:spTree>
    <p:extLst>
      <p:ext uri="{BB962C8B-B14F-4D97-AF65-F5344CB8AC3E}">
        <p14:creationId xmlns:p14="http://schemas.microsoft.com/office/powerpoint/2010/main" val="3370250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22</a:t>
            </a:fld>
            <a:endParaRPr lang="fr-FR"/>
          </a:p>
        </p:txBody>
      </p:sp>
    </p:spTree>
    <p:extLst>
      <p:ext uri="{BB962C8B-B14F-4D97-AF65-F5344CB8AC3E}">
        <p14:creationId xmlns:p14="http://schemas.microsoft.com/office/powerpoint/2010/main" val="212793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24</a:t>
            </a:fld>
            <a:endParaRPr lang="fr-FR"/>
          </a:p>
        </p:txBody>
      </p:sp>
    </p:spTree>
    <p:extLst>
      <p:ext uri="{BB962C8B-B14F-4D97-AF65-F5344CB8AC3E}">
        <p14:creationId xmlns:p14="http://schemas.microsoft.com/office/powerpoint/2010/main" val="479793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25</a:t>
            </a:fld>
            <a:endParaRPr lang="fr-FR"/>
          </a:p>
        </p:txBody>
      </p:sp>
    </p:spTree>
    <p:extLst>
      <p:ext uri="{BB962C8B-B14F-4D97-AF65-F5344CB8AC3E}">
        <p14:creationId xmlns:p14="http://schemas.microsoft.com/office/powerpoint/2010/main" val="30157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380DE6C7-B0A7-4F40-B4AC-574290A1C462}" type="slidenum">
              <a:rPr lang="fr-FR" smtClean="0"/>
              <a:t>26</a:t>
            </a:fld>
            <a:endParaRPr lang="fr-FR"/>
          </a:p>
        </p:txBody>
      </p:sp>
    </p:spTree>
    <p:extLst>
      <p:ext uri="{BB962C8B-B14F-4D97-AF65-F5344CB8AC3E}">
        <p14:creationId xmlns:p14="http://schemas.microsoft.com/office/powerpoint/2010/main" val="931968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30</a:t>
            </a:fld>
            <a:endParaRPr lang="fr-FR"/>
          </a:p>
        </p:txBody>
      </p:sp>
    </p:spTree>
    <p:extLst>
      <p:ext uri="{BB962C8B-B14F-4D97-AF65-F5344CB8AC3E}">
        <p14:creationId xmlns:p14="http://schemas.microsoft.com/office/powerpoint/2010/main" val="383925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31</a:t>
            </a:fld>
            <a:endParaRPr lang="fr-FR"/>
          </a:p>
        </p:txBody>
      </p:sp>
    </p:spTree>
    <p:extLst>
      <p:ext uri="{BB962C8B-B14F-4D97-AF65-F5344CB8AC3E}">
        <p14:creationId xmlns:p14="http://schemas.microsoft.com/office/powerpoint/2010/main" val="3378088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32</a:t>
            </a:fld>
            <a:endParaRPr lang="fr-FR"/>
          </a:p>
        </p:txBody>
      </p:sp>
    </p:spTree>
    <p:extLst>
      <p:ext uri="{BB962C8B-B14F-4D97-AF65-F5344CB8AC3E}">
        <p14:creationId xmlns:p14="http://schemas.microsoft.com/office/powerpoint/2010/main" val="49704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6</a:t>
            </a:fld>
            <a:endParaRPr lang="fr-FR"/>
          </a:p>
        </p:txBody>
      </p:sp>
    </p:spTree>
    <p:extLst>
      <p:ext uri="{BB962C8B-B14F-4D97-AF65-F5344CB8AC3E}">
        <p14:creationId xmlns:p14="http://schemas.microsoft.com/office/powerpoint/2010/main" val="3949550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33</a:t>
            </a:fld>
            <a:endParaRPr lang="fr-FR"/>
          </a:p>
        </p:txBody>
      </p:sp>
    </p:spTree>
    <p:extLst>
      <p:ext uri="{BB962C8B-B14F-4D97-AF65-F5344CB8AC3E}">
        <p14:creationId xmlns:p14="http://schemas.microsoft.com/office/powerpoint/2010/main" val="3412207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34</a:t>
            </a:fld>
            <a:endParaRPr lang="fr-FR"/>
          </a:p>
        </p:txBody>
      </p:sp>
    </p:spTree>
    <p:extLst>
      <p:ext uri="{BB962C8B-B14F-4D97-AF65-F5344CB8AC3E}">
        <p14:creationId xmlns:p14="http://schemas.microsoft.com/office/powerpoint/2010/main" val="1742183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35</a:t>
            </a:fld>
            <a:endParaRPr lang="fr-FR"/>
          </a:p>
        </p:txBody>
      </p:sp>
    </p:spTree>
    <p:extLst>
      <p:ext uri="{BB962C8B-B14F-4D97-AF65-F5344CB8AC3E}">
        <p14:creationId xmlns:p14="http://schemas.microsoft.com/office/powerpoint/2010/main" val="1465517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err="1"/>
              <a:t>Certificate</a:t>
            </a:r>
            <a:r>
              <a:rPr lang="fr-CH" sz="1200" dirty="0"/>
              <a:t> of Advanced </a:t>
            </a:r>
            <a:r>
              <a:rPr lang="fr-CH" sz="1200" dirty="0" err="1"/>
              <a:t>Studies</a:t>
            </a:r>
            <a:endParaRPr lang="fr-CH" sz="1200" dirty="0"/>
          </a:p>
          <a:p>
            <a:r>
              <a:rPr lang="fr-CH" sz="1200" dirty="0" err="1"/>
              <a:t>Diploma</a:t>
            </a:r>
            <a:r>
              <a:rPr lang="fr-CH" sz="1200" dirty="0"/>
              <a:t> of Advanced </a:t>
            </a:r>
            <a:r>
              <a:rPr lang="fr-CH" sz="1200" dirty="0" err="1"/>
              <a:t>Studies</a:t>
            </a:r>
            <a:r>
              <a:rPr lang="fr-CH" sz="1200" dirty="0"/>
              <a:t> </a:t>
            </a:r>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46</a:t>
            </a:fld>
            <a:endParaRPr lang="fr-FR"/>
          </a:p>
        </p:txBody>
      </p:sp>
    </p:spTree>
    <p:extLst>
      <p:ext uri="{BB962C8B-B14F-4D97-AF65-F5344CB8AC3E}">
        <p14:creationId xmlns:p14="http://schemas.microsoft.com/office/powerpoint/2010/main" val="192243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8F80BF-582B-4C41-94C5-DC8DC4B88D53}" type="slidenum">
              <a:rPr lang="fr-FR" smtClean="0"/>
              <a:t>8</a:t>
            </a:fld>
            <a:endParaRPr lang="fr-FR"/>
          </a:p>
        </p:txBody>
      </p:sp>
    </p:spTree>
    <p:extLst>
      <p:ext uri="{BB962C8B-B14F-4D97-AF65-F5344CB8AC3E}">
        <p14:creationId xmlns:p14="http://schemas.microsoft.com/office/powerpoint/2010/main" val="133673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9</a:t>
            </a:fld>
            <a:endParaRPr lang="fr-FR"/>
          </a:p>
        </p:txBody>
      </p:sp>
    </p:spTree>
    <p:extLst>
      <p:ext uri="{BB962C8B-B14F-4D97-AF65-F5344CB8AC3E}">
        <p14:creationId xmlns:p14="http://schemas.microsoft.com/office/powerpoint/2010/main" val="369486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11</a:t>
            </a:fld>
            <a:endParaRPr lang="fr-FR"/>
          </a:p>
        </p:txBody>
      </p:sp>
    </p:spTree>
    <p:extLst>
      <p:ext uri="{BB962C8B-B14F-4D97-AF65-F5344CB8AC3E}">
        <p14:creationId xmlns:p14="http://schemas.microsoft.com/office/powerpoint/2010/main" val="419835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13</a:t>
            </a:fld>
            <a:endParaRPr lang="fr-FR"/>
          </a:p>
        </p:txBody>
      </p:sp>
    </p:spTree>
    <p:extLst>
      <p:ext uri="{BB962C8B-B14F-4D97-AF65-F5344CB8AC3E}">
        <p14:creationId xmlns:p14="http://schemas.microsoft.com/office/powerpoint/2010/main" val="286939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15</a:t>
            </a:fld>
            <a:endParaRPr lang="fr-FR"/>
          </a:p>
        </p:txBody>
      </p:sp>
    </p:spTree>
    <p:extLst>
      <p:ext uri="{BB962C8B-B14F-4D97-AF65-F5344CB8AC3E}">
        <p14:creationId xmlns:p14="http://schemas.microsoft.com/office/powerpoint/2010/main" val="403173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16</a:t>
            </a:fld>
            <a:endParaRPr lang="fr-FR"/>
          </a:p>
        </p:txBody>
      </p:sp>
    </p:spTree>
    <p:extLst>
      <p:ext uri="{BB962C8B-B14F-4D97-AF65-F5344CB8AC3E}">
        <p14:creationId xmlns:p14="http://schemas.microsoft.com/office/powerpoint/2010/main" val="137612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380DE6C7-B0A7-4F40-B4AC-574290A1C462}" type="slidenum">
              <a:rPr lang="fr-FR" smtClean="0"/>
              <a:t>18</a:t>
            </a:fld>
            <a:endParaRPr lang="fr-FR"/>
          </a:p>
        </p:txBody>
      </p:sp>
    </p:spTree>
    <p:extLst>
      <p:ext uri="{BB962C8B-B14F-4D97-AF65-F5344CB8AC3E}">
        <p14:creationId xmlns:p14="http://schemas.microsoft.com/office/powerpoint/2010/main" val="217434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5C727-3963-C3C9-CD69-FC7347200B3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C8A52B0-C9A2-EC5F-AA25-AE3033205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A434E07-AFD9-BA58-A0C0-63A86F9DC447}"/>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5F7E784B-A3C4-8B67-C0D5-3E7E094E26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89B265-56C2-0F34-2593-B24C72A67B2A}"/>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316224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FDC4A-9F6F-AE7B-BA9C-B19D7A0E1B4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B2BC8E-D4BF-A944-601A-D5B310E510D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60A352-9314-DFEB-B20F-7DED8F149DC5}"/>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E7431D8C-80F6-961E-B427-B6614EBD0A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927B4A-8702-6155-83EE-DEC1EF5FEA9D}"/>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416336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A0A5FC-B1CC-657D-FAFC-E95F049A3E7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E622E54-BD94-8939-A03D-436F5014E23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5EAB59-DBE7-2A7B-B5FB-3C8EACFA76A9}"/>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DEA5782E-D535-B9E6-9D41-D1C838342E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34F8E8-1065-5A4A-8222-64F1426DC5F5}"/>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247634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FB624-4961-9011-7EDB-2F5B43DBA8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7002B8B-49A9-38F7-228C-45757C7DBEB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DB8D88-2190-51ED-AD58-57DA073FA0D9}"/>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0CD6BE14-3A50-3AD2-8713-3E056CC6DF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BAA132-5B6B-037F-D2E0-99231037709F}"/>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360953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FBB56E-ED46-1E46-86B1-F5687E8CA8B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FF8EBB1-779E-E432-80E5-DFE6103A6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49290F5-84F0-0B98-76D2-CF1C2814F803}"/>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6EC022F7-A651-A0C9-6D07-DD1D2B2B3C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7FBBE5-4580-E09F-FA37-DF64ECB7FDCF}"/>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420566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8E054-5ECB-627A-F3AA-02FD677E12F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F1F984A-7E4F-8E3D-3E5C-7AC9AB2F9A2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F4BB471-435A-7F60-53C7-3D3021928EC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31AE28B-3E55-4FC3-26E9-9B3F0B04F936}"/>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6" name="Espace réservé du pied de page 5">
            <a:extLst>
              <a:ext uri="{FF2B5EF4-FFF2-40B4-BE49-F238E27FC236}">
                <a16:creationId xmlns:a16="http://schemas.microsoft.com/office/drawing/2014/main" id="{08ABE9C3-1780-3CDC-3269-B9956E29F0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37B80A-ACD4-45A4-3888-FF451642FB07}"/>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184322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7D893-AB1A-A22E-37F5-B19816B59F1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181C9BA-E868-AA1D-182A-E48A857C62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71BC3DE-8E16-DDD8-FA81-BE792D927D3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91168A2-5E0C-F676-517A-0044759F4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73E9FA4-3999-158A-55A7-D2A0E7039B3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8CF31A7-E5CE-AE2A-6767-2DA95FBCF47A}"/>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8" name="Espace réservé du pied de page 7">
            <a:extLst>
              <a:ext uri="{FF2B5EF4-FFF2-40B4-BE49-F238E27FC236}">
                <a16:creationId xmlns:a16="http://schemas.microsoft.com/office/drawing/2014/main" id="{47C238C5-DE22-D2BC-55F7-9510C94BD33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34F537B-DF2A-7F6F-52CF-E7EA5B057AA4}"/>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38359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5769E-188E-B930-93B6-1E01EE8A8FA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3157B08-8AA3-9381-6EEE-A3A59A40D3A6}"/>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4" name="Espace réservé du pied de page 3">
            <a:extLst>
              <a:ext uri="{FF2B5EF4-FFF2-40B4-BE49-F238E27FC236}">
                <a16:creationId xmlns:a16="http://schemas.microsoft.com/office/drawing/2014/main" id="{6D8B3102-A4AD-0B71-F528-A60FB859991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DA8500D-C109-6203-7CF8-2DEA6015F6DF}"/>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3578305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0A64CC3-EA92-625C-D2B7-7D199CA7E4A6}"/>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3" name="Espace réservé du pied de page 2">
            <a:extLst>
              <a:ext uri="{FF2B5EF4-FFF2-40B4-BE49-F238E27FC236}">
                <a16:creationId xmlns:a16="http://schemas.microsoft.com/office/drawing/2014/main" id="{9788DA75-9C69-92D8-328A-C4A4652F401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DD7013-0702-19BD-6229-3EE011773BC9}"/>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118082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21BD79-F994-86D6-2C10-6B44964CEE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EC42F84-2585-0E9A-1879-F3CDAA3BA4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50F52AA-D4A8-B117-D0F0-8582B48FD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DC77838-07F5-D26A-6ACA-E2A8FD0C39F0}"/>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6" name="Espace réservé du pied de page 5">
            <a:extLst>
              <a:ext uri="{FF2B5EF4-FFF2-40B4-BE49-F238E27FC236}">
                <a16:creationId xmlns:a16="http://schemas.microsoft.com/office/drawing/2014/main" id="{967B1810-4602-D24E-C141-C074C9DBD6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2821C62-8114-CD14-B412-BE201138016C}"/>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185773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EFFF6-C544-475D-B622-2F5511E6B84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C959DC6-78B1-42EB-F7E9-6B64971F1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21EF47-4F21-1FDD-ED63-0D2F2FD90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7BE9B8-27D7-724C-7E60-869637E01221}"/>
              </a:ext>
            </a:extLst>
          </p:cNvPr>
          <p:cNvSpPr>
            <a:spLocks noGrp="1"/>
          </p:cNvSpPr>
          <p:nvPr>
            <p:ph type="dt" sz="half" idx="10"/>
          </p:nvPr>
        </p:nvSpPr>
        <p:spPr/>
        <p:txBody>
          <a:bodyPr/>
          <a:lstStyle/>
          <a:p>
            <a:fld id="{FE1D078C-1C89-014E-96A8-AC29AF594396}" type="datetimeFigureOut">
              <a:rPr lang="fr-FR" smtClean="0"/>
              <a:t>15/09/2022</a:t>
            </a:fld>
            <a:endParaRPr lang="fr-FR"/>
          </a:p>
        </p:txBody>
      </p:sp>
      <p:sp>
        <p:nvSpPr>
          <p:cNvPr id="6" name="Espace réservé du pied de page 5">
            <a:extLst>
              <a:ext uri="{FF2B5EF4-FFF2-40B4-BE49-F238E27FC236}">
                <a16:creationId xmlns:a16="http://schemas.microsoft.com/office/drawing/2014/main" id="{DACA8006-6A42-8C10-3131-9457422F59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2F6BD4-06EA-F418-D359-C53CA0F2415F}"/>
              </a:ext>
            </a:extLst>
          </p:cNvPr>
          <p:cNvSpPr>
            <a:spLocks noGrp="1"/>
          </p:cNvSpPr>
          <p:nvPr>
            <p:ph type="sldNum" sz="quarter" idx="12"/>
          </p:nvPr>
        </p:nvSpPr>
        <p:spPr/>
        <p:txBody>
          <a:bodyPr/>
          <a:lstStyle/>
          <a:p>
            <a:fld id="{5B1D695B-1DC1-B844-BC3D-186976E0F062}" type="slidenum">
              <a:rPr lang="fr-FR" smtClean="0"/>
              <a:t>‹N°›</a:t>
            </a:fld>
            <a:endParaRPr lang="fr-FR"/>
          </a:p>
        </p:txBody>
      </p:sp>
    </p:spTree>
    <p:extLst>
      <p:ext uri="{BB962C8B-B14F-4D97-AF65-F5344CB8AC3E}">
        <p14:creationId xmlns:p14="http://schemas.microsoft.com/office/powerpoint/2010/main" val="91435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9BC864D-69AD-D4F5-FEBC-27CB5344B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32A3A7E-2162-104B-4C90-C31F293A79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E5C522-AF8F-EDBB-BBC6-6B858D586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D078C-1C89-014E-96A8-AC29AF594396}"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304B3749-89D8-F387-CC89-D31E3BA84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04B287C-0A51-8348-8554-84B81003C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D695B-1DC1-B844-BC3D-186976E0F062}" type="slidenum">
              <a:rPr lang="fr-FR" smtClean="0"/>
              <a:t>‹N°›</a:t>
            </a:fld>
            <a:endParaRPr lang="fr-FR"/>
          </a:p>
        </p:txBody>
      </p:sp>
    </p:spTree>
    <p:extLst>
      <p:ext uri="{BB962C8B-B14F-4D97-AF65-F5344CB8AC3E}">
        <p14:creationId xmlns:p14="http://schemas.microsoft.com/office/powerpoint/2010/main" val="409806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tiff"/><Relationship Id="rId10" Type="http://schemas.openxmlformats.org/officeDocument/2006/relationships/image" Target="../media/image9.jpeg"/><Relationship Id="rId4" Type="http://schemas.openxmlformats.org/officeDocument/2006/relationships/image" Target="../media/image3.tif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gif"/></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tiff"/><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tiff"/></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5EFB1A-7A6B-2E2D-3B5B-C945C42A7677}"/>
              </a:ext>
            </a:extLst>
          </p:cNvPr>
          <p:cNvSpPr>
            <a:spLocks noGrp="1"/>
          </p:cNvSpPr>
          <p:nvPr>
            <p:ph type="ctrTitle"/>
          </p:nvPr>
        </p:nvSpPr>
        <p:spPr>
          <a:xfrm>
            <a:off x="965200" y="4745427"/>
            <a:ext cx="10261600" cy="1408464"/>
          </a:xfrm>
        </p:spPr>
        <p:txBody>
          <a:bodyPr>
            <a:noAutofit/>
          </a:bodyPr>
          <a:lstStyle/>
          <a:p>
            <a:r>
              <a:rPr lang="fr-FR" sz="3600" dirty="0"/>
              <a:t/>
            </a:r>
            <a:br>
              <a:rPr lang="fr-FR" sz="3600" dirty="0"/>
            </a:br>
            <a:r>
              <a:rPr lang="fr-FR" sz="3600" dirty="0"/>
              <a:t/>
            </a:r>
            <a:br>
              <a:rPr lang="fr-FR" sz="3600" dirty="0"/>
            </a:br>
            <a:r>
              <a:rPr lang="fr-FR" sz="3600" dirty="0"/>
              <a:t/>
            </a:r>
            <a:br>
              <a:rPr lang="fr-FR" sz="3600" dirty="0"/>
            </a:br>
            <a:r>
              <a:rPr lang="fr-FR" sz="3600" b="1" dirty="0">
                <a:solidFill>
                  <a:srgbClr val="002060"/>
                </a:solidFill>
              </a:rPr>
              <a:t>L’éducation thérapeutique des MICI:</a:t>
            </a:r>
            <a:br>
              <a:rPr lang="fr-FR" sz="3600" b="1" dirty="0">
                <a:solidFill>
                  <a:srgbClr val="002060"/>
                </a:solidFill>
              </a:rPr>
            </a:br>
            <a:r>
              <a:rPr lang="fr-FR" sz="3600" dirty="0">
                <a:solidFill>
                  <a:srgbClr val="002060"/>
                </a:solidFill>
              </a:rPr>
              <a:t>« parler de santé et plus seulement de maladie »</a:t>
            </a:r>
            <a:r>
              <a:rPr lang="fr-FR" sz="3600" dirty="0"/>
              <a:t/>
            </a:r>
            <a:br>
              <a:rPr lang="fr-FR" sz="3600" dirty="0"/>
            </a:br>
            <a:endParaRPr lang="fr-FR" sz="3600" dirty="0"/>
          </a:p>
        </p:txBody>
      </p:sp>
      <p:sp>
        <p:nvSpPr>
          <p:cNvPr id="3" name="Sous-titre 2">
            <a:extLst>
              <a:ext uri="{FF2B5EF4-FFF2-40B4-BE49-F238E27FC236}">
                <a16:creationId xmlns:a16="http://schemas.microsoft.com/office/drawing/2014/main" id="{8D4D69F4-7D13-4596-00B8-2DA8C35760C9}"/>
              </a:ext>
            </a:extLst>
          </p:cNvPr>
          <p:cNvSpPr>
            <a:spLocks noGrp="1"/>
          </p:cNvSpPr>
          <p:nvPr>
            <p:ph type="subTitle" idx="1"/>
          </p:nvPr>
        </p:nvSpPr>
        <p:spPr>
          <a:xfrm>
            <a:off x="1385499" y="6030119"/>
            <a:ext cx="9144000" cy="1655762"/>
          </a:xfrm>
        </p:spPr>
        <p:txBody>
          <a:bodyPr>
            <a:normAutofit/>
          </a:bodyPr>
          <a:lstStyle/>
          <a:p>
            <a:r>
              <a:rPr lang="fr-FR" sz="2000" b="1" dirty="0"/>
              <a:t>PD Dr méd. </a:t>
            </a:r>
            <a:r>
              <a:rPr lang="fr-FR" sz="2000" b="1" dirty="0" err="1"/>
              <a:t>S.Restellini</a:t>
            </a:r>
            <a:r>
              <a:rPr lang="fr-FR" sz="2000" b="1" dirty="0"/>
              <a:t> &amp; Mme V. </a:t>
            </a:r>
            <a:r>
              <a:rPr lang="fr-FR" sz="2000" b="1" dirty="0" err="1"/>
              <a:t>Laffin</a:t>
            </a:r>
            <a:endParaRPr lang="fr-FR" sz="2000" b="1" dirty="0"/>
          </a:p>
          <a:p>
            <a:r>
              <a:rPr lang="fr-FR" sz="2000" b="1" dirty="0"/>
              <a:t>Centre </a:t>
            </a:r>
            <a:r>
              <a:rPr lang="fr-FR" sz="2000" b="1" dirty="0" err="1"/>
              <a:t>Crohn</a:t>
            </a:r>
            <a:r>
              <a:rPr lang="fr-FR" sz="2000" b="1" dirty="0"/>
              <a:t> et Colite Genève</a:t>
            </a:r>
          </a:p>
        </p:txBody>
      </p:sp>
      <p:grpSp>
        <p:nvGrpSpPr>
          <p:cNvPr id="4" name="Groupe 3"/>
          <p:cNvGrpSpPr/>
          <p:nvPr/>
        </p:nvGrpSpPr>
        <p:grpSpPr>
          <a:xfrm>
            <a:off x="700309" y="955963"/>
            <a:ext cx="10526491" cy="3415846"/>
            <a:chOff x="512456" y="207532"/>
            <a:chExt cx="10585536" cy="4070759"/>
          </a:xfrm>
        </p:grpSpPr>
        <p:grpSp>
          <p:nvGrpSpPr>
            <p:cNvPr id="5" name="Groupe 4">
              <a:extLst>
                <a:ext uri="{FF2B5EF4-FFF2-40B4-BE49-F238E27FC236}">
                  <a16:creationId xmlns:a16="http://schemas.microsoft.com/office/drawing/2014/main" id="{373C623D-902D-EDB2-9318-892749DFBF84}"/>
                </a:ext>
              </a:extLst>
            </p:cNvPr>
            <p:cNvGrpSpPr/>
            <p:nvPr/>
          </p:nvGrpSpPr>
          <p:grpSpPr>
            <a:xfrm>
              <a:off x="6600054" y="207532"/>
              <a:ext cx="4497938" cy="4070442"/>
              <a:chOff x="7330293" y="769493"/>
              <a:chExt cx="4497938" cy="4070442"/>
            </a:xfrm>
          </p:grpSpPr>
          <p:pic>
            <p:nvPicPr>
              <p:cNvPr id="6" name="Picture 6">
                <a:extLst>
                  <a:ext uri="{FF2B5EF4-FFF2-40B4-BE49-F238E27FC236}">
                    <a16:creationId xmlns:a16="http://schemas.microsoft.com/office/drawing/2014/main" id="{F9C701F3-7980-5773-6544-E716882C33B0}"/>
                  </a:ext>
                </a:extLst>
              </p:cNvPr>
              <p:cNvPicPr>
                <a:picLocks noChangeAspect="1"/>
              </p:cNvPicPr>
              <p:nvPr/>
            </p:nvPicPr>
            <p:blipFill>
              <a:blip r:embed="rId2"/>
              <a:stretch>
                <a:fillRect/>
              </a:stretch>
            </p:blipFill>
            <p:spPr>
              <a:xfrm>
                <a:off x="7330293" y="769493"/>
                <a:ext cx="2191987" cy="2963155"/>
              </a:xfrm>
              <a:prstGeom prst="rect">
                <a:avLst/>
              </a:prstGeom>
            </p:spPr>
          </p:pic>
          <p:pic>
            <p:nvPicPr>
              <p:cNvPr id="7" name="Picture 7">
                <a:extLst>
                  <a:ext uri="{FF2B5EF4-FFF2-40B4-BE49-F238E27FC236}">
                    <a16:creationId xmlns:a16="http://schemas.microsoft.com/office/drawing/2014/main" id="{9E71AB36-E621-5A0A-FA4A-4615F443F2DB}"/>
                  </a:ext>
                </a:extLst>
              </p:cNvPr>
              <p:cNvPicPr>
                <a:picLocks noChangeAspect="1"/>
              </p:cNvPicPr>
              <p:nvPr/>
            </p:nvPicPr>
            <p:blipFill>
              <a:blip r:embed="rId3"/>
              <a:stretch>
                <a:fillRect/>
              </a:stretch>
            </p:blipFill>
            <p:spPr>
              <a:xfrm>
                <a:off x="9717296" y="788899"/>
                <a:ext cx="2110935" cy="2963155"/>
              </a:xfrm>
              <a:prstGeom prst="rect">
                <a:avLst/>
              </a:prstGeom>
            </p:spPr>
          </p:pic>
          <p:pic>
            <p:nvPicPr>
              <p:cNvPr id="8" name="Image 7">
                <a:extLst>
                  <a:ext uri="{FF2B5EF4-FFF2-40B4-BE49-F238E27FC236}">
                    <a16:creationId xmlns:a16="http://schemas.microsoft.com/office/drawing/2014/main" id="{995617E4-811F-2AD1-21FD-6A1550353F07}"/>
                  </a:ext>
                </a:extLst>
              </p:cNvPr>
              <p:cNvPicPr>
                <a:picLocks noChangeAspect="1"/>
              </p:cNvPicPr>
              <p:nvPr/>
            </p:nvPicPr>
            <p:blipFill rotWithShape="1">
              <a:blip r:embed="rId4"/>
              <a:srcRect l="12389" t="-2281" r="-12389" b="2281"/>
              <a:stretch/>
            </p:blipFill>
            <p:spPr>
              <a:xfrm>
                <a:off x="7332304" y="3802550"/>
                <a:ext cx="1140188" cy="1026664"/>
              </a:xfrm>
              <a:prstGeom prst="rect">
                <a:avLst/>
              </a:prstGeom>
            </p:spPr>
          </p:pic>
          <p:pic>
            <p:nvPicPr>
              <p:cNvPr id="9" name="Image 8">
                <a:extLst>
                  <a:ext uri="{FF2B5EF4-FFF2-40B4-BE49-F238E27FC236}">
                    <a16:creationId xmlns:a16="http://schemas.microsoft.com/office/drawing/2014/main" id="{87C323F8-8EB6-332C-E562-9C20A8124762}"/>
                  </a:ext>
                </a:extLst>
              </p:cNvPr>
              <p:cNvPicPr>
                <a:picLocks noChangeAspect="1"/>
              </p:cNvPicPr>
              <p:nvPr/>
            </p:nvPicPr>
            <p:blipFill>
              <a:blip r:embed="rId5"/>
              <a:stretch>
                <a:fillRect/>
              </a:stretch>
            </p:blipFill>
            <p:spPr>
              <a:xfrm>
                <a:off x="8451060" y="3813272"/>
                <a:ext cx="1096620" cy="1026663"/>
              </a:xfrm>
              <a:prstGeom prst="rect">
                <a:avLst/>
              </a:prstGeom>
            </p:spPr>
          </p:pic>
          <p:pic>
            <p:nvPicPr>
              <p:cNvPr id="10" name="Picture 4" descr="mage associée">
                <a:extLst>
                  <a:ext uri="{FF2B5EF4-FFF2-40B4-BE49-F238E27FC236}">
                    <a16:creationId xmlns:a16="http://schemas.microsoft.com/office/drawing/2014/main" id="{B8BC69DE-E3EE-6671-077D-536487090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7908" y="3849393"/>
                <a:ext cx="2070323" cy="99054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39 Images of cartoon nurses Stock Video Footage - 4K and HD Video Clips |  Shutterstock">
              <a:extLst>
                <a:ext uri="{FF2B5EF4-FFF2-40B4-BE49-F238E27FC236}">
                  <a16:creationId xmlns:a16="http://schemas.microsoft.com/office/drawing/2014/main" id="{45017F40-AC78-8D0C-93A3-D251FEA3FF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686"/>
            <a:stretch/>
          </p:blipFill>
          <p:spPr bwMode="auto">
            <a:xfrm>
              <a:off x="512456" y="226938"/>
              <a:ext cx="5892581" cy="405135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200" y="122911"/>
            <a:ext cx="2513157" cy="665986"/>
          </a:xfrm>
          <a:prstGeom prst="rect">
            <a:avLst/>
          </a:prstGeom>
        </p:spPr>
      </p:pic>
      <p:pic>
        <p:nvPicPr>
          <p:cNvPr id="1026" name="Picture 2" descr="Fichier:Université de Genève (logo).svg — Wikipéd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3792" y="156826"/>
            <a:ext cx="2164484" cy="623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nonces - Bourse d'étude Université McGill 2020.2021"/>
          <p:cNvPicPr>
            <a:picLocks noChangeAspect="1" noChangeArrowheads="1"/>
          </p:cNvPicPr>
          <p:nvPr/>
        </p:nvPicPr>
        <p:blipFill rotWithShape="1">
          <a:blip r:embed="rId10">
            <a:extLst>
              <a:ext uri="{28A0092B-C50C-407E-A947-70E740481C1C}">
                <a14:useLocalDpi xmlns:a14="http://schemas.microsoft.com/office/drawing/2010/main" val="0"/>
              </a:ext>
            </a:extLst>
          </a:blip>
          <a:srcRect l="-233" t="26883" r="44733" b="22789"/>
          <a:stretch/>
        </p:blipFill>
        <p:spPr bwMode="auto">
          <a:xfrm>
            <a:off x="8933711" y="122911"/>
            <a:ext cx="2222486" cy="62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574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970DCA7-84E8-FDA9-261E-0274807887CD}"/>
              </a:ext>
            </a:extLst>
          </p:cNvPr>
          <p:cNvSpPr>
            <a:spLocks noGrp="1"/>
          </p:cNvSpPr>
          <p:nvPr>
            <p:ph type="title"/>
          </p:nvPr>
        </p:nvSpPr>
        <p:spPr>
          <a:xfrm>
            <a:off x="640080" y="-313988"/>
            <a:ext cx="4368602" cy="1956841"/>
          </a:xfrm>
        </p:spPr>
        <p:txBody>
          <a:bodyPr vert="horz" lIns="91440" tIns="45720" rIns="91440" bIns="45720" rtlCol="0" anchor="b">
            <a:normAutofit/>
          </a:bodyPr>
          <a:lstStyle/>
          <a:p>
            <a:r>
              <a:rPr lang="en-US" sz="5400" dirty="0" err="1">
                <a:solidFill>
                  <a:srgbClr val="002060"/>
                </a:solidFill>
              </a:rPr>
              <a:t>En</a:t>
            </a:r>
            <a:r>
              <a:rPr lang="en-US" sz="5400" dirty="0">
                <a:solidFill>
                  <a:srgbClr val="002060"/>
                </a:solidFill>
              </a:rPr>
              <a:t> pratique: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contenu 2">
            <a:extLst>
              <a:ext uri="{FF2B5EF4-FFF2-40B4-BE49-F238E27FC236}">
                <a16:creationId xmlns:a16="http://schemas.microsoft.com/office/drawing/2014/main" id="{3F29C27C-C8DE-3596-EEF4-EB9EED7E4EA6}"/>
              </a:ext>
            </a:extLst>
          </p:cNvPr>
          <p:cNvSpPr txBox="1">
            <a:spLocks/>
          </p:cNvSpPr>
          <p:nvPr/>
        </p:nvSpPr>
        <p:spPr>
          <a:xfrm>
            <a:off x="596314" y="2094685"/>
            <a:ext cx="4713863" cy="4383935"/>
          </a:xfrm>
          <a:prstGeom prst="rect">
            <a:avLst/>
          </a:prstGeom>
          <a:solidFill>
            <a:schemeClr val="accent5">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10000"/>
          </a:bodyPr>
          <a:lstStyle>
            <a:lvl1pPr indent="0" algn="ctr">
              <a:lnSpc>
                <a:spcPct val="90000"/>
              </a:lnSpc>
              <a:spcBef>
                <a:spcPts val="1000"/>
              </a:spcBef>
              <a:buFont typeface="Arial" panose="020B0604020202020204" pitchFamily="34" charset="0"/>
              <a:buNone/>
              <a:defRPr sz="4000">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sz="3200" dirty="0"/>
          </a:p>
          <a:p>
            <a:r>
              <a:rPr lang="en-US" sz="3200" dirty="0" err="1"/>
              <a:t>Approche</a:t>
            </a:r>
            <a:r>
              <a:rPr lang="en-US" sz="3200" dirty="0"/>
              <a:t> </a:t>
            </a:r>
            <a:r>
              <a:rPr lang="en-US" sz="3200" dirty="0" err="1"/>
              <a:t>personnalisée</a:t>
            </a:r>
            <a:r>
              <a:rPr lang="en-US" sz="3200" dirty="0"/>
              <a:t> et </a:t>
            </a:r>
            <a:r>
              <a:rPr lang="en-US" sz="3200" dirty="0" err="1"/>
              <a:t>pluridisciplinaire</a:t>
            </a:r>
            <a:r>
              <a:rPr lang="en-US" sz="3200" dirty="0"/>
              <a:t> dans </a:t>
            </a:r>
            <a:r>
              <a:rPr lang="en-US" sz="3200" dirty="0" err="1"/>
              <a:t>laquelle</a:t>
            </a:r>
            <a:r>
              <a:rPr lang="en-US" sz="3200" dirty="0"/>
              <a:t> de </a:t>
            </a:r>
            <a:r>
              <a:rPr lang="en-US" sz="3200" dirty="0" err="1"/>
              <a:t>nombreux</a:t>
            </a:r>
            <a:r>
              <a:rPr lang="en-US" sz="3200" dirty="0"/>
              <a:t> </a:t>
            </a:r>
            <a:r>
              <a:rPr lang="en-US" sz="3200" dirty="0" err="1"/>
              <a:t>professionnels</a:t>
            </a:r>
            <a:r>
              <a:rPr lang="en-US" sz="3200" dirty="0"/>
              <a:t> de la </a:t>
            </a:r>
            <a:r>
              <a:rPr lang="en-US" sz="3200" dirty="0" err="1"/>
              <a:t>santé</a:t>
            </a:r>
            <a:r>
              <a:rPr lang="en-US" sz="3200" dirty="0"/>
              <a:t> </a:t>
            </a:r>
            <a:r>
              <a:rPr lang="en-US" sz="3200" dirty="0" err="1"/>
              <a:t>peuvent</a:t>
            </a:r>
            <a:r>
              <a:rPr lang="en-US" sz="3200" dirty="0"/>
              <a:t> </a:t>
            </a:r>
            <a:r>
              <a:rPr lang="en-US" sz="3200" dirty="0" err="1"/>
              <a:t>intervenir</a:t>
            </a:r>
            <a:r>
              <a:rPr lang="en-US" sz="3200" dirty="0"/>
              <a:t> : </a:t>
            </a:r>
            <a:r>
              <a:rPr lang="en-US" sz="3200" dirty="0" err="1"/>
              <a:t>infirmier</a:t>
            </a:r>
            <a:r>
              <a:rPr lang="en-US" sz="3200" dirty="0"/>
              <a:t>(e)s, </a:t>
            </a:r>
            <a:r>
              <a:rPr lang="en-US" sz="3200" dirty="0" err="1"/>
              <a:t>médecins</a:t>
            </a:r>
            <a:r>
              <a:rPr lang="en-US" sz="3200" dirty="0"/>
              <a:t>, </a:t>
            </a:r>
            <a:r>
              <a:rPr lang="en-US" sz="3200" dirty="0" err="1"/>
              <a:t>psychologues</a:t>
            </a:r>
            <a:r>
              <a:rPr lang="en-US" sz="3200" dirty="0"/>
              <a:t>, </a:t>
            </a:r>
            <a:r>
              <a:rPr lang="en-US" sz="3200" dirty="0" err="1"/>
              <a:t>diététicien</a:t>
            </a:r>
            <a:r>
              <a:rPr lang="en-US" sz="3200" dirty="0"/>
              <a:t>(ne)s, associations de </a:t>
            </a:r>
            <a:r>
              <a:rPr lang="en-US" sz="3200" dirty="0" err="1"/>
              <a:t>malades</a:t>
            </a:r>
            <a:r>
              <a:rPr lang="en-US" sz="3200" dirty="0"/>
              <a:t>, patients </a:t>
            </a:r>
            <a:r>
              <a:rPr lang="en-US" sz="3200" dirty="0" err="1"/>
              <a:t>partenaires</a:t>
            </a:r>
            <a:r>
              <a:rPr lang="en-US" sz="3200" dirty="0"/>
              <a:t> et </a:t>
            </a:r>
            <a:r>
              <a:rPr lang="en-US" sz="3200" dirty="0" err="1"/>
              <a:t>l'entourage</a:t>
            </a:r>
            <a:endParaRPr lang="en-US" sz="3200" dirty="0"/>
          </a:p>
          <a:p>
            <a:endParaRPr lang="en-US" sz="3200" dirty="0"/>
          </a:p>
        </p:txBody>
      </p:sp>
      <p:pic>
        <p:nvPicPr>
          <p:cNvPr id="5" name="Picture 4" descr="39 Images of cartoon nurses Stock Video Footage - 4K and HD Video Clips |  Shutterstock">
            <a:extLst>
              <a:ext uri="{FF2B5EF4-FFF2-40B4-BE49-F238E27FC236}">
                <a16:creationId xmlns:a16="http://schemas.microsoft.com/office/drawing/2014/main" id="{0AB5C547-7909-44A3-AFF7-499DAEEE4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23" r="3141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707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5E3D40-6AAE-DD60-7DC9-A1C742D1BC4E}"/>
              </a:ext>
            </a:extLst>
          </p:cNvPr>
          <p:cNvSpPr>
            <a:spLocks noGrp="1"/>
          </p:cNvSpPr>
          <p:nvPr>
            <p:ph type="title"/>
          </p:nvPr>
        </p:nvSpPr>
        <p:spPr/>
        <p:txBody>
          <a:bodyPr/>
          <a:lstStyle/>
          <a:p>
            <a:r>
              <a:rPr lang="fr-FR" b="1" dirty="0">
                <a:solidFill>
                  <a:srgbClr val="002060"/>
                </a:solidFill>
              </a:rPr>
              <a:t>Cadre </a:t>
            </a:r>
            <a:r>
              <a:rPr lang="fr-FR" dirty="0">
                <a:solidFill>
                  <a:srgbClr val="002060"/>
                </a:solidFill>
              </a:rPr>
              <a:t>de l’ETP</a:t>
            </a:r>
          </a:p>
        </p:txBody>
      </p:sp>
      <p:sp>
        <p:nvSpPr>
          <p:cNvPr id="3" name="Espace réservé du contenu 2">
            <a:extLst>
              <a:ext uri="{FF2B5EF4-FFF2-40B4-BE49-F238E27FC236}">
                <a16:creationId xmlns:a16="http://schemas.microsoft.com/office/drawing/2014/main" id="{9EB0081C-8642-F8F1-4457-5560352223D8}"/>
              </a:ext>
            </a:extLst>
          </p:cNvPr>
          <p:cNvSpPr>
            <a:spLocks noGrp="1"/>
          </p:cNvSpPr>
          <p:nvPr>
            <p:ph idx="1"/>
          </p:nvPr>
        </p:nvSpPr>
        <p:spPr>
          <a:xfrm>
            <a:off x="838199" y="1825625"/>
            <a:ext cx="10892883" cy="4667250"/>
          </a:xfrm>
        </p:spPr>
        <p:txBody>
          <a:bodyPr>
            <a:normAutofit/>
          </a:bodyPr>
          <a:lstStyle/>
          <a:p>
            <a:r>
              <a:rPr lang="fr-FR" b="1" dirty="0"/>
              <a:t>Cadre légal</a:t>
            </a:r>
          </a:p>
          <a:p>
            <a:r>
              <a:rPr lang="fr-FR" b="1" dirty="0"/>
              <a:t>Un médecin dans l’équipe</a:t>
            </a:r>
            <a:r>
              <a:rPr lang="fr-FR" dirty="0"/>
              <a:t>, qui n’est pas forcément le coordinateur du programme</a:t>
            </a:r>
          </a:p>
          <a:p>
            <a:r>
              <a:rPr lang="fr-FR" b="1" dirty="0"/>
              <a:t>Un personnel motivé</a:t>
            </a:r>
            <a:r>
              <a:rPr lang="fr-FR" dirty="0"/>
              <a:t>: formés à l’ETP (40 h min)</a:t>
            </a:r>
          </a:p>
          <a:p>
            <a:r>
              <a:rPr lang="fr-FR" dirty="0">
                <a:sym typeface="Wingdings" pitchFamily="2" charset="2"/>
              </a:rPr>
              <a:t>Basée sur le </a:t>
            </a:r>
            <a:r>
              <a:rPr lang="fr-FR" b="1" u="sng" dirty="0">
                <a:sym typeface="Wingdings" pitchFamily="2" charset="2"/>
              </a:rPr>
              <a:t>diagnostic éducatif </a:t>
            </a:r>
            <a:r>
              <a:rPr lang="fr-FR" dirty="0">
                <a:sym typeface="Wingdings" pitchFamily="2" charset="2"/>
              </a:rPr>
              <a:t>(connaissances du patients, ses carences et comment les combler)</a:t>
            </a:r>
            <a:endParaRPr lang="fr-FR" dirty="0"/>
          </a:p>
          <a:p>
            <a:r>
              <a:rPr lang="fr-FR" b="1" dirty="0"/>
              <a:t>Programme </a:t>
            </a:r>
            <a:r>
              <a:rPr lang="fr-FR" dirty="0"/>
              <a:t>centré sur le patient et ses besoins </a:t>
            </a:r>
            <a:r>
              <a:rPr lang="fr-FR" dirty="0">
                <a:sym typeface="Wingdings" pitchFamily="2" charset="2"/>
              </a:rPr>
              <a:t> l’intervention est donc différente d’un patient à l’autre</a:t>
            </a:r>
          </a:p>
          <a:p>
            <a:r>
              <a:rPr lang="fr-FR" b="1" dirty="0">
                <a:sym typeface="Wingdings" pitchFamily="2" charset="2"/>
              </a:rPr>
              <a:t>Plusieurs séances </a:t>
            </a:r>
            <a:r>
              <a:rPr lang="fr-FR" dirty="0">
                <a:sym typeface="Wingdings" pitchFamily="2" charset="2"/>
              </a:rPr>
              <a:t>avec min 2 séances individuelles</a:t>
            </a:r>
            <a:endParaRPr lang="fr-FR" dirty="0"/>
          </a:p>
        </p:txBody>
      </p:sp>
    </p:spTree>
    <p:extLst>
      <p:ext uri="{BB962C8B-B14F-4D97-AF65-F5344CB8AC3E}">
        <p14:creationId xmlns:p14="http://schemas.microsoft.com/office/powerpoint/2010/main" val="2689056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C4D299-FEA7-08A8-5C38-D5F775A00D78}"/>
              </a:ext>
            </a:extLst>
          </p:cNvPr>
          <p:cNvSpPr>
            <a:spLocks noGrp="1"/>
          </p:cNvSpPr>
          <p:nvPr>
            <p:ph type="title"/>
          </p:nvPr>
        </p:nvSpPr>
        <p:spPr>
          <a:xfrm>
            <a:off x="838200" y="1757414"/>
            <a:ext cx="10515600" cy="2852737"/>
          </a:xfrm>
        </p:spPr>
        <p:txBody>
          <a:bodyPr>
            <a:normAutofit fontScale="90000"/>
          </a:bodyPr>
          <a:lstStyle/>
          <a:p>
            <a:pPr algn="ctr"/>
            <a:r>
              <a:rPr lang="fr-FR" dirty="0">
                <a:solidFill>
                  <a:srgbClr val="002060"/>
                </a:solidFill>
              </a:rPr>
              <a:t>Quels sont les </a:t>
            </a:r>
            <a:r>
              <a:rPr lang="fr-FR" b="1" dirty="0">
                <a:solidFill>
                  <a:srgbClr val="002060"/>
                </a:solidFill>
              </a:rPr>
              <a:t>objectifs</a:t>
            </a:r>
            <a:r>
              <a:rPr lang="fr-FR" dirty="0">
                <a:solidFill>
                  <a:srgbClr val="002060"/>
                </a:solidFill>
              </a:rPr>
              <a:t> de l’éducation thérapeutique et comment se passe le </a:t>
            </a:r>
            <a:r>
              <a:rPr lang="fr-FR" b="1" dirty="0">
                <a:solidFill>
                  <a:srgbClr val="002060"/>
                </a:solidFill>
              </a:rPr>
              <a:t>programme </a:t>
            </a:r>
            <a:r>
              <a:rPr lang="fr-FR" dirty="0">
                <a:solidFill>
                  <a:srgbClr val="002060"/>
                </a:solidFill>
              </a:rPr>
              <a:t>éducatif?</a:t>
            </a:r>
          </a:p>
        </p:txBody>
      </p:sp>
    </p:spTree>
    <p:extLst>
      <p:ext uri="{BB962C8B-B14F-4D97-AF65-F5344CB8AC3E}">
        <p14:creationId xmlns:p14="http://schemas.microsoft.com/office/powerpoint/2010/main" val="2106793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F563E-B343-C913-C29D-ADAE040164C0}"/>
              </a:ext>
            </a:extLst>
          </p:cNvPr>
          <p:cNvSpPr>
            <a:spLocks noGrp="1"/>
          </p:cNvSpPr>
          <p:nvPr>
            <p:ph type="title" idx="4294967295"/>
          </p:nvPr>
        </p:nvSpPr>
        <p:spPr>
          <a:xfrm>
            <a:off x="565825" y="333434"/>
            <a:ext cx="10515600" cy="1325563"/>
          </a:xfrm>
        </p:spPr>
        <p:txBody>
          <a:bodyPr/>
          <a:lstStyle/>
          <a:p>
            <a:r>
              <a:rPr lang="fr-CH" dirty="0">
                <a:solidFill>
                  <a:srgbClr val="002060"/>
                </a:solidFill>
              </a:rPr>
              <a:t>Coping or not coping ?</a:t>
            </a:r>
            <a:endParaRPr lang="fr-FR" dirty="0">
              <a:solidFill>
                <a:srgbClr val="002060"/>
              </a:solidFill>
            </a:endParaRPr>
          </a:p>
        </p:txBody>
      </p:sp>
      <p:pic>
        <p:nvPicPr>
          <p:cNvPr id="2050" name="Picture 2" descr="La gestion des situations problématiques : Le coping : Le Coping">
            <a:extLst>
              <a:ext uri="{FF2B5EF4-FFF2-40B4-BE49-F238E27FC236}">
                <a16:creationId xmlns:a16="http://schemas.microsoft.com/office/drawing/2014/main" id="{26E7C2D4-26BA-583B-1179-9385BA09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164" y="2360264"/>
            <a:ext cx="4717704" cy="287211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4">
            <a:extLst>
              <a:ext uri="{FF2B5EF4-FFF2-40B4-BE49-F238E27FC236}">
                <a16:creationId xmlns:a16="http://schemas.microsoft.com/office/drawing/2014/main" id="{B528BCF7-09F3-7C59-6640-B53117118146}"/>
              </a:ext>
            </a:extLst>
          </p:cNvPr>
          <p:cNvSpPr txBox="1">
            <a:spLocks/>
          </p:cNvSpPr>
          <p:nvPr/>
        </p:nvSpPr>
        <p:spPr>
          <a:xfrm>
            <a:off x="565825" y="2173227"/>
            <a:ext cx="626041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dirty="0"/>
              <a:t>L’ETP vise à aider les patients à acquérir des compétences pour mieux vivre avec leur maladie chronique (</a:t>
            </a:r>
            <a:r>
              <a:rPr lang="fr-CH" b="1" dirty="0"/>
              <a:t>coping</a:t>
            </a:r>
            <a:r>
              <a:rPr lang="fr-CH" dirty="0"/>
              <a:t>)</a:t>
            </a:r>
          </a:p>
          <a:p>
            <a:pPr marL="0" indent="0">
              <a:buNone/>
            </a:pPr>
            <a:endParaRPr lang="fr-CH" sz="900" dirty="0"/>
          </a:p>
          <a:p>
            <a:r>
              <a:rPr lang="fr-CH" dirty="0"/>
              <a:t>Une meilleure compréhension de la maladie et </a:t>
            </a:r>
            <a:r>
              <a:rPr lang="fr-CH" dirty="0" smtClean="0"/>
              <a:t>du traitement</a:t>
            </a:r>
            <a:r>
              <a:rPr lang="fr-CH" dirty="0"/>
              <a:t>, permet:</a:t>
            </a:r>
          </a:p>
          <a:p>
            <a:pPr lvl="1"/>
            <a:r>
              <a:rPr lang="fr-CH" dirty="0"/>
              <a:t>meilleure alliance soignants/ malade</a:t>
            </a:r>
          </a:p>
          <a:p>
            <a:pPr lvl="1"/>
            <a:r>
              <a:rPr lang="fr-CH" dirty="0"/>
              <a:t>d’assumer une partie de la prise en charge (notion de </a:t>
            </a:r>
            <a:r>
              <a:rPr lang="fr-CH" b="1" dirty="0"/>
              <a:t>patient « acteur »</a:t>
            </a:r>
            <a:r>
              <a:rPr lang="fr-CH" dirty="0"/>
              <a:t>)</a:t>
            </a:r>
            <a:endParaRPr lang="fr-FR" dirty="0"/>
          </a:p>
        </p:txBody>
      </p:sp>
    </p:spTree>
    <p:extLst>
      <p:ext uri="{BB962C8B-B14F-4D97-AF65-F5344CB8AC3E}">
        <p14:creationId xmlns:p14="http://schemas.microsoft.com/office/powerpoint/2010/main" val="4006591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FC6C68D-B845-7BEB-D2A9-9D5D628A71FD}"/>
              </a:ext>
            </a:extLst>
          </p:cNvPr>
          <p:cNvSpPr>
            <a:spLocks noGrp="1"/>
          </p:cNvSpPr>
          <p:nvPr>
            <p:ph type="title"/>
          </p:nvPr>
        </p:nvSpPr>
        <p:spPr>
          <a:xfrm>
            <a:off x="641566" y="277432"/>
            <a:ext cx="10515600" cy="1325563"/>
          </a:xfrm>
        </p:spPr>
        <p:txBody>
          <a:bodyPr/>
          <a:lstStyle/>
          <a:p>
            <a:r>
              <a:rPr lang="fr-FR" dirty="0">
                <a:solidFill>
                  <a:srgbClr val="002060"/>
                </a:solidFill>
              </a:rPr>
              <a:t>2 types de </a:t>
            </a:r>
            <a:r>
              <a:rPr lang="fr-FR" b="1" dirty="0">
                <a:solidFill>
                  <a:srgbClr val="002060"/>
                </a:solidFill>
              </a:rPr>
              <a:t>compétences</a:t>
            </a:r>
          </a:p>
        </p:txBody>
      </p:sp>
      <p:sp>
        <p:nvSpPr>
          <p:cNvPr id="5" name="Espace réservé du texte 4">
            <a:extLst>
              <a:ext uri="{FF2B5EF4-FFF2-40B4-BE49-F238E27FC236}">
                <a16:creationId xmlns:a16="http://schemas.microsoft.com/office/drawing/2014/main" id="{79CEBE5D-4CDC-3306-93FB-DDAFB0D73862}"/>
              </a:ext>
            </a:extLst>
          </p:cNvPr>
          <p:cNvSpPr>
            <a:spLocks noGrp="1"/>
          </p:cNvSpPr>
          <p:nvPr>
            <p:ph type="body" idx="1"/>
          </p:nvPr>
        </p:nvSpPr>
        <p:spPr>
          <a:xfrm>
            <a:off x="641566" y="2183763"/>
            <a:ext cx="5157787" cy="823912"/>
          </a:xfrm>
          <a:ln>
            <a:solidFill>
              <a:srgbClr val="002060"/>
            </a:solidFill>
          </a:ln>
        </p:spPr>
        <p:txBody>
          <a:bodyPr>
            <a:normAutofit/>
          </a:bodyPr>
          <a:lstStyle/>
          <a:p>
            <a:pPr algn="ctr"/>
            <a:r>
              <a:rPr lang="fr-CH" sz="3200" dirty="0"/>
              <a:t>Compétences d’</a:t>
            </a:r>
            <a:r>
              <a:rPr lang="fr-CH" sz="3200" dirty="0" err="1"/>
              <a:t>auto-soins</a:t>
            </a:r>
            <a:r>
              <a:rPr lang="fr-CH" sz="3200" dirty="0"/>
              <a:t> </a:t>
            </a:r>
          </a:p>
          <a:p>
            <a:pPr algn="ctr"/>
            <a:endParaRPr lang="fr-FR" sz="1600" dirty="0"/>
          </a:p>
        </p:txBody>
      </p:sp>
      <p:sp>
        <p:nvSpPr>
          <p:cNvPr id="6" name="Espace réservé du contenu 5">
            <a:extLst>
              <a:ext uri="{FF2B5EF4-FFF2-40B4-BE49-F238E27FC236}">
                <a16:creationId xmlns:a16="http://schemas.microsoft.com/office/drawing/2014/main" id="{8C5872CC-4BEF-0B5E-4C73-E3DEECDD94BE}"/>
              </a:ext>
            </a:extLst>
          </p:cNvPr>
          <p:cNvSpPr>
            <a:spLocks noGrp="1"/>
          </p:cNvSpPr>
          <p:nvPr>
            <p:ph sz="half" idx="2"/>
          </p:nvPr>
        </p:nvSpPr>
        <p:spPr>
          <a:xfrm>
            <a:off x="646903" y="3204128"/>
            <a:ext cx="5157787" cy="3309938"/>
          </a:xfrm>
          <a:ln>
            <a:solidFill>
              <a:srgbClr val="002060"/>
            </a:solidFill>
          </a:ln>
        </p:spPr>
        <p:txBody>
          <a:bodyPr>
            <a:noAutofit/>
          </a:bodyPr>
          <a:lstStyle/>
          <a:p>
            <a:endParaRPr lang="fr-CH" sz="2200" dirty="0"/>
          </a:p>
          <a:p>
            <a:r>
              <a:rPr lang="fr-CH" sz="2200" dirty="0"/>
              <a:t>Réaliser des gestes techniques et des soins (</a:t>
            </a:r>
            <a:r>
              <a:rPr lang="fr-CH" sz="2200" dirty="0" err="1"/>
              <a:t>auto-injections</a:t>
            </a:r>
            <a:r>
              <a:rPr lang="fr-CH" sz="2200" dirty="0"/>
              <a:t>, stomie…)</a:t>
            </a:r>
          </a:p>
          <a:p>
            <a:r>
              <a:rPr lang="fr-CH" sz="2200" dirty="0"/>
              <a:t>Modifications de son mode de vie (diététique, activité physique, tabac ...). </a:t>
            </a:r>
          </a:p>
          <a:p>
            <a:r>
              <a:rPr lang="fr-CH" sz="2200" dirty="0"/>
              <a:t>Prévenir des complications évitables</a:t>
            </a:r>
          </a:p>
          <a:p>
            <a:r>
              <a:rPr lang="fr-CH" sz="2200" dirty="0"/>
              <a:t>Impliquer son entourage dans la gestion de la maladie</a:t>
            </a:r>
            <a:endParaRPr lang="fr-FR" sz="2200" dirty="0"/>
          </a:p>
        </p:txBody>
      </p:sp>
      <p:sp>
        <p:nvSpPr>
          <p:cNvPr id="7" name="Espace réservé du texte 6">
            <a:extLst>
              <a:ext uri="{FF2B5EF4-FFF2-40B4-BE49-F238E27FC236}">
                <a16:creationId xmlns:a16="http://schemas.microsoft.com/office/drawing/2014/main" id="{00EAC3B1-5BD5-ED03-A3A4-75A372A7DA81}"/>
              </a:ext>
            </a:extLst>
          </p:cNvPr>
          <p:cNvSpPr>
            <a:spLocks noGrp="1"/>
          </p:cNvSpPr>
          <p:nvPr>
            <p:ph type="body" sz="quarter" idx="3"/>
          </p:nvPr>
        </p:nvSpPr>
        <p:spPr>
          <a:xfrm>
            <a:off x="6172200" y="2183763"/>
            <a:ext cx="5695544" cy="823912"/>
          </a:xfrm>
          <a:ln>
            <a:solidFill>
              <a:srgbClr val="002060"/>
            </a:solidFill>
          </a:ln>
        </p:spPr>
        <p:txBody>
          <a:bodyPr>
            <a:normAutofit fontScale="92500" lnSpcReduction="10000"/>
          </a:bodyPr>
          <a:lstStyle/>
          <a:p>
            <a:pPr algn="ctr"/>
            <a:r>
              <a:rPr lang="fr-CH" sz="3200" dirty="0"/>
              <a:t>Compétences d’adaptation relationnelle </a:t>
            </a:r>
            <a:endParaRPr lang="fr-FR" sz="3200" dirty="0"/>
          </a:p>
        </p:txBody>
      </p:sp>
      <p:sp>
        <p:nvSpPr>
          <p:cNvPr id="8" name="Espace réservé du contenu 7">
            <a:extLst>
              <a:ext uri="{FF2B5EF4-FFF2-40B4-BE49-F238E27FC236}">
                <a16:creationId xmlns:a16="http://schemas.microsoft.com/office/drawing/2014/main" id="{2844C75E-9900-AD9E-025D-1766E3373774}"/>
              </a:ext>
            </a:extLst>
          </p:cNvPr>
          <p:cNvSpPr>
            <a:spLocks noGrp="1"/>
          </p:cNvSpPr>
          <p:nvPr>
            <p:ph sz="quarter" idx="4"/>
          </p:nvPr>
        </p:nvSpPr>
        <p:spPr>
          <a:xfrm>
            <a:off x="6172199" y="3204128"/>
            <a:ext cx="5695545" cy="3309938"/>
          </a:xfrm>
          <a:ln>
            <a:solidFill>
              <a:srgbClr val="002060"/>
            </a:solidFill>
          </a:ln>
        </p:spPr>
        <p:txBody>
          <a:bodyPr>
            <a:normAutofit/>
          </a:bodyPr>
          <a:lstStyle/>
          <a:p>
            <a:endParaRPr lang="fr-CH" sz="2200" dirty="0" smtClean="0"/>
          </a:p>
          <a:p>
            <a:r>
              <a:rPr lang="fr-CH" sz="2200" dirty="0" smtClean="0"/>
              <a:t>Se </a:t>
            </a:r>
            <a:r>
              <a:rPr lang="fr-CH" sz="2200" dirty="0"/>
              <a:t>connaître soi-même, avoir confiance en soi</a:t>
            </a:r>
          </a:p>
          <a:p>
            <a:r>
              <a:rPr lang="fr-CH" sz="2200" dirty="0"/>
              <a:t>Savoir gérer ses émotions et maîtriser son stress</a:t>
            </a:r>
          </a:p>
          <a:p>
            <a:r>
              <a:rPr lang="fr-CH" sz="2200" dirty="0"/>
              <a:t>Se fixer des buts à atteindre et faire des choix</a:t>
            </a:r>
          </a:p>
          <a:p>
            <a:r>
              <a:rPr lang="fr-CH" sz="2200" dirty="0"/>
              <a:t>S’observer, s’évaluer et se renforcer</a:t>
            </a:r>
            <a:endParaRPr lang="fr-FR" sz="2200" dirty="0"/>
          </a:p>
        </p:txBody>
      </p:sp>
      <p:pic>
        <p:nvPicPr>
          <p:cNvPr id="3074" name="Picture 2" descr="Compétence - Icônes gens gratuites">
            <a:extLst>
              <a:ext uri="{FF2B5EF4-FFF2-40B4-BE49-F238E27FC236}">
                <a16:creationId xmlns:a16="http://schemas.microsoft.com/office/drawing/2014/main" id="{F22024E8-64AC-AB79-CC95-3D8087DA6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057836" y="220494"/>
            <a:ext cx="1492598" cy="143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34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671B60-695A-9726-2D6B-FB8C4E89BFA8}"/>
              </a:ext>
            </a:extLst>
          </p:cNvPr>
          <p:cNvSpPr/>
          <p:nvPr/>
        </p:nvSpPr>
        <p:spPr>
          <a:xfrm>
            <a:off x="1488118" y="1746572"/>
            <a:ext cx="4645679" cy="3067368"/>
          </a:xfrm>
          <a:prstGeom prst="rect">
            <a:avLst/>
          </a:prstGeom>
          <a:solidFill>
            <a:srgbClr val="E7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Connaissances</a:t>
            </a:r>
          </a:p>
          <a:p>
            <a:pPr algn="ctr"/>
            <a:r>
              <a:rPr lang="fr-FR" sz="2400" dirty="0">
                <a:solidFill>
                  <a:srgbClr val="C00000"/>
                </a:solidFill>
              </a:rPr>
              <a:t>Savoir faire</a:t>
            </a:r>
          </a:p>
          <a:p>
            <a:pPr algn="ctr"/>
            <a:endParaRPr lang="fr-FR" dirty="0">
              <a:solidFill>
                <a:schemeClr val="tx1"/>
              </a:solidFill>
            </a:endParaRPr>
          </a:p>
          <a:p>
            <a:pPr algn="ctr"/>
            <a:r>
              <a:rPr lang="fr-FR" dirty="0">
                <a:solidFill>
                  <a:schemeClr val="tx1"/>
                </a:solidFill>
              </a:rPr>
              <a:t>Maladie, traitements, </a:t>
            </a:r>
            <a:r>
              <a:rPr lang="fr-CH" dirty="0">
                <a:solidFill>
                  <a:schemeClr val="tx1"/>
                </a:solidFill>
              </a:rPr>
              <a:t>Réaliser des gestes techniques et des soins, modifier son mode de vie,  prévenir des complications évitables</a:t>
            </a:r>
            <a:endParaRPr lang="fr-FR" dirty="0"/>
          </a:p>
          <a:p>
            <a:pPr algn="ctr"/>
            <a:endParaRPr lang="fr-FR" dirty="0"/>
          </a:p>
          <a:p>
            <a:pPr algn="ctr"/>
            <a:r>
              <a:rPr lang="fr-FR" sz="2000" b="1" dirty="0">
                <a:solidFill>
                  <a:srgbClr val="C00000"/>
                </a:solidFill>
              </a:rPr>
              <a:t>INFORMATION</a:t>
            </a:r>
          </a:p>
          <a:p>
            <a:pPr algn="ctr"/>
            <a:r>
              <a:rPr lang="fr-FR" sz="2000" b="1" dirty="0">
                <a:solidFill>
                  <a:srgbClr val="C00000"/>
                </a:solidFill>
              </a:rPr>
              <a:t>APPRENTISSAGE</a:t>
            </a:r>
            <a:endParaRPr lang="fr-FR" b="1" dirty="0">
              <a:solidFill>
                <a:srgbClr val="C00000"/>
              </a:solidFill>
            </a:endParaRPr>
          </a:p>
        </p:txBody>
      </p:sp>
      <p:sp>
        <p:nvSpPr>
          <p:cNvPr id="7" name="Rectangle 6">
            <a:extLst>
              <a:ext uri="{FF2B5EF4-FFF2-40B4-BE49-F238E27FC236}">
                <a16:creationId xmlns:a16="http://schemas.microsoft.com/office/drawing/2014/main" id="{596CF083-70B7-DF6C-5715-5ECECC8FD614}"/>
              </a:ext>
            </a:extLst>
          </p:cNvPr>
          <p:cNvSpPr/>
          <p:nvPr/>
        </p:nvSpPr>
        <p:spPr>
          <a:xfrm>
            <a:off x="6551425" y="1746572"/>
            <a:ext cx="4853637" cy="3067368"/>
          </a:xfrm>
          <a:prstGeom prst="rect">
            <a:avLst/>
          </a:prstGeom>
          <a:solidFill>
            <a:srgbClr val="C4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Attitudes</a:t>
            </a:r>
          </a:p>
          <a:p>
            <a:pPr algn="ctr"/>
            <a:r>
              <a:rPr lang="fr-FR" sz="2400" dirty="0">
                <a:solidFill>
                  <a:schemeClr val="accent6">
                    <a:lumMod val="75000"/>
                  </a:schemeClr>
                </a:solidFill>
              </a:rPr>
              <a:t>Savoir être</a:t>
            </a:r>
          </a:p>
          <a:p>
            <a:pPr algn="ctr"/>
            <a:endParaRPr lang="fr-FR" dirty="0">
              <a:solidFill>
                <a:schemeClr val="tx1"/>
              </a:solidFill>
            </a:endParaRPr>
          </a:p>
          <a:p>
            <a:pPr algn="ctr"/>
            <a:r>
              <a:rPr lang="fr-CH" dirty="0">
                <a:solidFill>
                  <a:schemeClr val="accent6">
                    <a:lumMod val="50000"/>
                  </a:schemeClr>
                </a:solidFill>
              </a:rPr>
              <a:t>Se connaître soi-même, avoir confiance en soi</a:t>
            </a:r>
          </a:p>
          <a:p>
            <a:pPr algn="ctr"/>
            <a:r>
              <a:rPr lang="fr-CH" dirty="0">
                <a:solidFill>
                  <a:schemeClr val="accent6">
                    <a:lumMod val="50000"/>
                  </a:schemeClr>
                </a:solidFill>
              </a:rPr>
              <a:t>Savoir gérer ses émotions et maîtriser son stress</a:t>
            </a:r>
          </a:p>
          <a:p>
            <a:pPr algn="ctr"/>
            <a:r>
              <a:rPr lang="fr-CH" dirty="0">
                <a:solidFill>
                  <a:schemeClr val="accent6">
                    <a:lumMod val="50000"/>
                  </a:schemeClr>
                </a:solidFill>
              </a:rPr>
              <a:t>Se fixer des buts à atteindre et faire des choix</a:t>
            </a:r>
          </a:p>
          <a:p>
            <a:pPr algn="ctr"/>
            <a:r>
              <a:rPr lang="fr-CH" dirty="0">
                <a:solidFill>
                  <a:schemeClr val="accent6">
                    <a:lumMod val="50000"/>
                  </a:schemeClr>
                </a:solidFill>
              </a:rPr>
              <a:t>S’observer, s’évaluer et se renforcer</a:t>
            </a:r>
            <a:endParaRPr lang="fr-FR" dirty="0">
              <a:solidFill>
                <a:schemeClr val="accent6">
                  <a:lumMod val="50000"/>
                </a:schemeClr>
              </a:solidFill>
            </a:endParaRPr>
          </a:p>
          <a:p>
            <a:pPr algn="ctr"/>
            <a:endParaRPr lang="fr-FR" dirty="0"/>
          </a:p>
          <a:p>
            <a:pPr algn="ctr"/>
            <a:endParaRPr lang="fr-FR" sz="600" dirty="0"/>
          </a:p>
          <a:p>
            <a:pPr algn="ctr"/>
            <a:r>
              <a:rPr lang="fr-FR" sz="2000" b="1" dirty="0">
                <a:solidFill>
                  <a:schemeClr val="accent6">
                    <a:lumMod val="75000"/>
                  </a:schemeClr>
                </a:solidFill>
              </a:rPr>
              <a:t>COPING</a:t>
            </a:r>
            <a:endParaRPr lang="fr-FR" b="1" dirty="0">
              <a:solidFill>
                <a:schemeClr val="accent6">
                  <a:lumMod val="75000"/>
                </a:schemeClr>
              </a:solidFill>
            </a:endParaRPr>
          </a:p>
        </p:txBody>
      </p:sp>
      <p:sp>
        <p:nvSpPr>
          <p:cNvPr id="12" name="Titre 1">
            <a:extLst>
              <a:ext uri="{FF2B5EF4-FFF2-40B4-BE49-F238E27FC236}">
                <a16:creationId xmlns:a16="http://schemas.microsoft.com/office/drawing/2014/main" id="{F3253CD8-B33B-DD5B-134D-72F0F7854740}"/>
              </a:ext>
            </a:extLst>
          </p:cNvPr>
          <p:cNvSpPr>
            <a:spLocks noGrp="1"/>
          </p:cNvSpPr>
          <p:nvPr>
            <p:ph type="title"/>
          </p:nvPr>
        </p:nvSpPr>
        <p:spPr>
          <a:xfrm>
            <a:off x="249937" y="246165"/>
            <a:ext cx="11681927" cy="1325563"/>
          </a:xfrm>
        </p:spPr>
        <p:txBody>
          <a:bodyPr>
            <a:normAutofit/>
          </a:bodyPr>
          <a:lstStyle/>
          <a:p>
            <a:pPr algn="ctr"/>
            <a:r>
              <a:rPr lang="fr-CH" b="1" dirty="0">
                <a:solidFill>
                  <a:srgbClr val="002060"/>
                </a:solidFill>
              </a:rPr>
              <a:t>Modèle théorique </a:t>
            </a:r>
            <a:r>
              <a:rPr lang="fr-CH" dirty="0">
                <a:solidFill>
                  <a:srgbClr val="002060"/>
                </a:solidFill>
              </a:rPr>
              <a:t>d’un programme d’ETP: </a:t>
            </a:r>
            <a:br>
              <a:rPr lang="fr-CH" dirty="0">
                <a:solidFill>
                  <a:srgbClr val="002060"/>
                </a:solidFill>
              </a:rPr>
            </a:br>
            <a:endParaRPr lang="fr-FR" i="1" dirty="0">
              <a:solidFill>
                <a:srgbClr val="002060"/>
              </a:solidFill>
            </a:endParaRPr>
          </a:p>
        </p:txBody>
      </p:sp>
      <p:sp>
        <p:nvSpPr>
          <p:cNvPr id="2" name="ZoneTexte 1">
            <a:extLst>
              <a:ext uri="{FF2B5EF4-FFF2-40B4-BE49-F238E27FC236}">
                <a16:creationId xmlns:a16="http://schemas.microsoft.com/office/drawing/2014/main" id="{DF2D5E91-1828-D576-7C7B-A674BCFC424F}"/>
              </a:ext>
            </a:extLst>
          </p:cNvPr>
          <p:cNvSpPr txBox="1"/>
          <p:nvPr/>
        </p:nvSpPr>
        <p:spPr>
          <a:xfrm>
            <a:off x="3397918" y="5027184"/>
            <a:ext cx="5931877" cy="369332"/>
          </a:xfrm>
          <a:prstGeom prst="rect">
            <a:avLst/>
          </a:prstGeom>
          <a:noFill/>
        </p:spPr>
        <p:txBody>
          <a:bodyPr wrap="square" rtlCol="0">
            <a:spAutoFit/>
          </a:bodyPr>
          <a:lstStyle/>
          <a:p>
            <a:r>
              <a:rPr lang="fr-FR" b="1" dirty="0"/>
              <a:t>ADOPTION DE COMPORTEMENTS FAVORABLES POUR</a:t>
            </a:r>
          </a:p>
        </p:txBody>
      </p:sp>
      <p:sp>
        <p:nvSpPr>
          <p:cNvPr id="6" name="Flèche vers le bas 5">
            <a:extLst>
              <a:ext uri="{FF2B5EF4-FFF2-40B4-BE49-F238E27FC236}">
                <a16:creationId xmlns:a16="http://schemas.microsoft.com/office/drawing/2014/main" id="{423AF8E6-3B2B-3974-305F-957A96669A8D}"/>
              </a:ext>
            </a:extLst>
          </p:cNvPr>
          <p:cNvSpPr/>
          <p:nvPr/>
        </p:nvSpPr>
        <p:spPr>
          <a:xfrm>
            <a:off x="3588220" y="5396516"/>
            <a:ext cx="445477" cy="5776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a:extLst>
              <a:ext uri="{FF2B5EF4-FFF2-40B4-BE49-F238E27FC236}">
                <a16:creationId xmlns:a16="http://schemas.microsoft.com/office/drawing/2014/main" id="{7ABD2592-C0B1-C2C0-B728-FDF6F75FB083}"/>
              </a:ext>
            </a:extLst>
          </p:cNvPr>
          <p:cNvSpPr/>
          <p:nvPr/>
        </p:nvSpPr>
        <p:spPr>
          <a:xfrm>
            <a:off x="7808529" y="5396516"/>
            <a:ext cx="445477" cy="5776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935FB03-B86A-9435-2A99-8896CD6945D7}"/>
              </a:ext>
            </a:extLst>
          </p:cNvPr>
          <p:cNvSpPr/>
          <p:nvPr/>
        </p:nvSpPr>
        <p:spPr>
          <a:xfrm>
            <a:off x="2043118" y="6148989"/>
            <a:ext cx="3535680" cy="513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AMELIORER L’ETAT DE SANTE</a:t>
            </a:r>
          </a:p>
        </p:txBody>
      </p:sp>
      <p:sp>
        <p:nvSpPr>
          <p:cNvPr id="11" name="Rectangle 10">
            <a:extLst>
              <a:ext uri="{FF2B5EF4-FFF2-40B4-BE49-F238E27FC236}">
                <a16:creationId xmlns:a16="http://schemas.microsoft.com/office/drawing/2014/main" id="{BA98CAD9-AE72-190C-D688-A8716EFEEC25}"/>
              </a:ext>
            </a:extLst>
          </p:cNvPr>
          <p:cNvSpPr/>
          <p:nvPr/>
        </p:nvSpPr>
        <p:spPr>
          <a:xfrm>
            <a:off x="6551425" y="6148989"/>
            <a:ext cx="3535680" cy="513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AMELIORER  LA QUALITE DE VIE</a:t>
            </a:r>
          </a:p>
        </p:txBody>
      </p:sp>
    </p:spTree>
    <p:extLst>
      <p:ext uri="{BB962C8B-B14F-4D97-AF65-F5344CB8AC3E}">
        <p14:creationId xmlns:p14="http://schemas.microsoft.com/office/powerpoint/2010/main" val="2291147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740C67-7572-2FF3-EDEA-AC22E574C8B1}"/>
              </a:ext>
            </a:extLst>
          </p:cNvPr>
          <p:cNvSpPr>
            <a:spLocks noGrp="1"/>
          </p:cNvSpPr>
          <p:nvPr>
            <p:ph type="title"/>
          </p:nvPr>
        </p:nvSpPr>
        <p:spPr>
          <a:xfrm>
            <a:off x="384016" y="128210"/>
            <a:ext cx="10515600" cy="1325563"/>
          </a:xfrm>
        </p:spPr>
        <p:txBody>
          <a:bodyPr/>
          <a:lstStyle/>
          <a:p>
            <a:r>
              <a:rPr lang="fr-FR" dirty="0">
                <a:solidFill>
                  <a:srgbClr val="002060"/>
                </a:solidFill>
              </a:rPr>
              <a:t>Les 4 temps du </a:t>
            </a:r>
            <a:r>
              <a:rPr lang="fr-FR" b="1" dirty="0">
                <a:solidFill>
                  <a:srgbClr val="002060"/>
                </a:solidFill>
              </a:rPr>
              <a:t>parcours éducatif </a:t>
            </a:r>
            <a:r>
              <a:rPr lang="fr-FR" dirty="0">
                <a:solidFill>
                  <a:srgbClr val="002060"/>
                </a:solidFill>
              </a:rPr>
              <a:t>du patient</a:t>
            </a:r>
          </a:p>
        </p:txBody>
      </p:sp>
      <p:sp>
        <p:nvSpPr>
          <p:cNvPr id="3" name="Rectangle : coins arrondis 2">
            <a:extLst>
              <a:ext uri="{FF2B5EF4-FFF2-40B4-BE49-F238E27FC236}">
                <a16:creationId xmlns:a16="http://schemas.microsoft.com/office/drawing/2014/main" id="{E3159E82-8BBD-7652-A417-08CFA925597A}"/>
              </a:ext>
            </a:extLst>
          </p:cNvPr>
          <p:cNvSpPr/>
          <p:nvPr/>
        </p:nvSpPr>
        <p:spPr>
          <a:xfrm>
            <a:off x="637953" y="2817516"/>
            <a:ext cx="1701210" cy="1956390"/>
          </a:xfrm>
          <a:prstGeom prst="roundRect">
            <a:avLst/>
          </a:prstGeom>
          <a:solidFill>
            <a:schemeClr val="bg1"/>
          </a:solidFill>
          <a:ln w="476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2060"/>
                </a:solidFill>
              </a:rPr>
              <a:t>Décision de démarrer l’éducation</a:t>
            </a:r>
          </a:p>
        </p:txBody>
      </p:sp>
      <p:sp>
        <p:nvSpPr>
          <p:cNvPr id="4" name="Flèche vers la droite 3">
            <a:extLst>
              <a:ext uri="{FF2B5EF4-FFF2-40B4-BE49-F238E27FC236}">
                <a16:creationId xmlns:a16="http://schemas.microsoft.com/office/drawing/2014/main" id="{77C620EA-473E-9E69-B548-658B2A05B7F4}"/>
              </a:ext>
            </a:extLst>
          </p:cNvPr>
          <p:cNvSpPr/>
          <p:nvPr/>
        </p:nvSpPr>
        <p:spPr>
          <a:xfrm>
            <a:off x="3168502" y="1871330"/>
            <a:ext cx="8360735" cy="6166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vers la droite 4">
            <a:extLst>
              <a:ext uri="{FF2B5EF4-FFF2-40B4-BE49-F238E27FC236}">
                <a16:creationId xmlns:a16="http://schemas.microsoft.com/office/drawing/2014/main" id="{0175AECD-1898-5309-83B1-55FC4D3AEC94}"/>
              </a:ext>
            </a:extLst>
          </p:cNvPr>
          <p:cNvSpPr/>
          <p:nvPr/>
        </p:nvSpPr>
        <p:spPr>
          <a:xfrm>
            <a:off x="3168502" y="3487366"/>
            <a:ext cx="5039834" cy="4181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6504D84D-E294-5E1E-7245-E4FFD06DC995}"/>
              </a:ext>
            </a:extLst>
          </p:cNvPr>
          <p:cNvCxnSpPr/>
          <p:nvPr/>
        </p:nvCxnSpPr>
        <p:spPr>
          <a:xfrm flipV="1">
            <a:off x="3168502" y="4104167"/>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0DB72A6-5CFB-589A-76AB-15D322F361FA}"/>
              </a:ext>
            </a:extLst>
          </p:cNvPr>
          <p:cNvCxnSpPr/>
          <p:nvPr/>
        </p:nvCxnSpPr>
        <p:spPr>
          <a:xfrm flipV="1">
            <a:off x="4447954"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2F6CD91A-081C-4EE3-4665-B1868DB87721}"/>
              </a:ext>
            </a:extLst>
          </p:cNvPr>
          <p:cNvCxnSpPr/>
          <p:nvPr/>
        </p:nvCxnSpPr>
        <p:spPr>
          <a:xfrm flipV="1">
            <a:off x="5323368"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E567099C-5DC2-3C0F-6DC4-DA7B4F272D87}"/>
              </a:ext>
            </a:extLst>
          </p:cNvPr>
          <p:cNvCxnSpPr/>
          <p:nvPr/>
        </p:nvCxnSpPr>
        <p:spPr>
          <a:xfrm flipV="1">
            <a:off x="6259034"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43A8CE3-8087-FEA3-0EAE-6A0F7392B9CE}"/>
              </a:ext>
            </a:extLst>
          </p:cNvPr>
          <p:cNvCxnSpPr/>
          <p:nvPr/>
        </p:nvCxnSpPr>
        <p:spPr>
          <a:xfrm flipV="1">
            <a:off x="7134448"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0768F0BD-1323-4B52-DF9A-A159DD2EFFCB}"/>
              </a:ext>
            </a:extLst>
          </p:cNvPr>
          <p:cNvSpPr txBox="1"/>
          <p:nvPr/>
        </p:nvSpPr>
        <p:spPr>
          <a:xfrm>
            <a:off x="1998921" y="5369329"/>
            <a:ext cx="1850065" cy="923330"/>
          </a:xfrm>
          <a:prstGeom prst="rect">
            <a:avLst/>
          </a:prstGeom>
          <a:noFill/>
          <a:ln>
            <a:solidFill>
              <a:schemeClr val="tx1"/>
            </a:solidFill>
          </a:ln>
        </p:spPr>
        <p:txBody>
          <a:bodyPr wrap="square" rtlCol="0">
            <a:spAutoFit/>
          </a:bodyPr>
          <a:lstStyle/>
          <a:p>
            <a:pPr algn="ctr"/>
            <a:r>
              <a:rPr lang="fr-FR" b="1" dirty="0"/>
              <a:t>Diagnostic éducatif</a:t>
            </a:r>
          </a:p>
          <a:p>
            <a:r>
              <a:rPr lang="fr-FR" dirty="0"/>
              <a:t>En face à face</a:t>
            </a:r>
          </a:p>
        </p:txBody>
      </p:sp>
      <p:sp>
        <p:nvSpPr>
          <p:cNvPr id="13" name="ZoneTexte 12">
            <a:extLst>
              <a:ext uri="{FF2B5EF4-FFF2-40B4-BE49-F238E27FC236}">
                <a16:creationId xmlns:a16="http://schemas.microsoft.com/office/drawing/2014/main" id="{81552605-8156-6EE5-9E81-4F4D72549068}"/>
              </a:ext>
            </a:extLst>
          </p:cNvPr>
          <p:cNvSpPr txBox="1"/>
          <p:nvPr/>
        </p:nvSpPr>
        <p:spPr>
          <a:xfrm>
            <a:off x="4419605" y="5631852"/>
            <a:ext cx="3023177" cy="646331"/>
          </a:xfrm>
          <a:prstGeom prst="rect">
            <a:avLst/>
          </a:prstGeom>
          <a:noFill/>
          <a:ln>
            <a:solidFill>
              <a:schemeClr val="tx1"/>
            </a:solidFill>
          </a:ln>
        </p:spPr>
        <p:txBody>
          <a:bodyPr wrap="square" rtlCol="0">
            <a:spAutoFit/>
          </a:bodyPr>
          <a:lstStyle/>
          <a:p>
            <a:r>
              <a:rPr lang="fr-FR" dirty="0"/>
              <a:t>X séances en XX semaines</a:t>
            </a:r>
          </a:p>
          <a:p>
            <a:r>
              <a:rPr lang="fr-FR" dirty="0"/>
              <a:t>En face à face ou en collectif</a:t>
            </a:r>
          </a:p>
        </p:txBody>
      </p:sp>
      <p:sp>
        <p:nvSpPr>
          <p:cNvPr id="14" name="Flèche vers la droite 13">
            <a:extLst>
              <a:ext uri="{FF2B5EF4-FFF2-40B4-BE49-F238E27FC236}">
                <a16:creationId xmlns:a16="http://schemas.microsoft.com/office/drawing/2014/main" id="{26BCCE5D-46EC-5894-93F0-79D96BC8D2F3}"/>
              </a:ext>
            </a:extLst>
          </p:cNvPr>
          <p:cNvSpPr/>
          <p:nvPr/>
        </p:nvSpPr>
        <p:spPr>
          <a:xfrm>
            <a:off x="8382002" y="3522601"/>
            <a:ext cx="1992942" cy="41812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3D8BAA55-BB6A-FB0B-EA86-10A32F8D445B}"/>
              </a:ext>
            </a:extLst>
          </p:cNvPr>
          <p:cNvCxnSpPr/>
          <p:nvPr/>
        </p:nvCxnSpPr>
        <p:spPr>
          <a:xfrm flipV="1">
            <a:off x="8382002"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C1A69B25-4C1B-C6E2-A3BC-EC6BCE7C3D41}"/>
              </a:ext>
            </a:extLst>
          </p:cNvPr>
          <p:cNvCxnSpPr/>
          <p:nvPr/>
        </p:nvCxnSpPr>
        <p:spPr>
          <a:xfrm flipV="1">
            <a:off x="9317668"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AA503A3-7A76-96EB-BE5F-BB22D144F81D}"/>
              </a:ext>
            </a:extLst>
          </p:cNvPr>
          <p:cNvCxnSpPr/>
          <p:nvPr/>
        </p:nvCxnSpPr>
        <p:spPr>
          <a:xfrm flipV="1">
            <a:off x="10193082" y="4178482"/>
            <a:ext cx="0" cy="11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5CDDB1E6-D1D8-B8E7-7C84-A0E1467E0F5F}"/>
              </a:ext>
            </a:extLst>
          </p:cNvPr>
          <p:cNvSpPr txBox="1"/>
          <p:nvPr/>
        </p:nvSpPr>
        <p:spPr>
          <a:xfrm>
            <a:off x="8366939" y="5646328"/>
            <a:ext cx="1992941" cy="646331"/>
          </a:xfrm>
          <a:prstGeom prst="rect">
            <a:avLst/>
          </a:prstGeom>
          <a:noFill/>
          <a:ln>
            <a:solidFill>
              <a:schemeClr val="tx1"/>
            </a:solidFill>
          </a:ln>
        </p:spPr>
        <p:txBody>
          <a:bodyPr wrap="square" rtlCol="0">
            <a:spAutoFit/>
          </a:bodyPr>
          <a:lstStyle/>
          <a:p>
            <a:r>
              <a:rPr lang="fr-FR" dirty="0"/>
              <a:t>Soutien</a:t>
            </a:r>
          </a:p>
          <a:p>
            <a:r>
              <a:rPr lang="fr-FR" dirty="0"/>
              <a:t>Groupes de parole</a:t>
            </a:r>
          </a:p>
        </p:txBody>
      </p:sp>
      <p:sp>
        <p:nvSpPr>
          <p:cNvPr id="19" name="ZoneTexte 18">
            <a:extLst>
              <a:ext uri="{FF2B5EF4-FFF2-40B4-BE49-F238E27FC236}">
                <a16:creationId xmlns:a16="http://schemas.microsoft.com/office/drawing/2014/main" id="{884E9121-F8F4-2D7C-7755-4F822F332D23}"/>
              </a:ext>
            </a:extLst>
          </p:cNvPr>
          <p:cNvSpPr txBox="1"/>
          <p:nvPr/>
        </p:nvSpPr>
        <p:spPr>
          <a:xfrm>
            <a:off x="3896940" y="1548165"/>
            <a:ext cx="5156019" cy="369332"/>
          </a:xfrm>
          <a:prstGeom prst="rect">
            <a:avLst/>
          </a:prstGeom>
          <a:noFill/>
        </p:spPr>
        <p:txBody>
          <a:bodyPr wrap="square" rtlCol="0">
            <a:spAutoFit/>
          </a:bodyPr>
          <a:lstStyle/>
          <a:p>
            <a:r>
              <a:rPr lang="fr-FR" b="1" dirty="0"/>
              <a:t>PROGRAMME D’EDUCATION PERSONNALISE</a:t>
            </a:r>
          </a:p>
        </p:txBody>
      </p:sp>
      <p:sp>
        <p:nvSpPr>
          <p:cNvPr id="20" name="ZoneTexte 19">
            <a:extLst>
              <a:ext uri="{FF2B5EF4-FFF2-40B4-BE49-F238E27FC236}">
                <a16:creationId xmlns:a16="http://schemas.microsoft.com/office/drawing/2014/main" id="{DE5C5E73-75DB-85D3-E6B0-1A0B09A0ABFF}"/>
              </a:ext>
            </a:extLst>
          </p:cNvPr>
          <p:cNvSpPr txBox="1"/>
          <p:nvPr/>
        </p:nvSpPr>
        <p:spPr>
          <a:xfrm>
            <a:off x="4844015" y="2994469"/>
            <a:ext cx="4019108" cy="369332"/>
          </a:xfrm>
          <a:prstGeom prst="rect">
            <a:avLst/>
          </a:prstGeom>
          <a:noFill/>
        </p:spPr>
        <p:txBody>
          <a:bodyPr wrap="square" rtlCol="0">
            <a:spAutoFit/>
          </a:bodyPr>
          <a:lstStyle/>
          <a:p>
            <a:r>
              <a:rPr lang="fr-FR" b="1" dirty="0"/>
              <a:t>PRISE EN CHARGE PLURIDISCIPLINAIRE</a:t>
            </a:r>
          </a:p>
        </p:txBody>
      </p:sp>
      <p:sp>
        <p:nvSpPr>
          <p:cNvPr id="21" name="Ellipse 20">
            <a:extLst>
              <a:ext uri="{FF2B5EF4-FFF2-40B4-BE49-F238E27FC236}">
                <a16:creationId xmlns:a16="http://schemas.microsoft.com/office/drawing/2014/main" id="{84176CA1-0B47-F19A-F1E0-B64BA6C787A2}"/>
              </a:ext>
            </a:extLst>
          </p:cNvPr>
          <p:cNvSpPr/>
          <p:nvPr/>
        </p:nvSpPr>
        <p:spPr>
          <a:xfrm>
            <a:off x="1589879" y="5103403"/>
            <a:ext cx="702013" cy="564204"/>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FR" sz="2800" dirty="0"/>
              <a:t>1</a:t>
            </a:r>
          </a:p>
        </p:txBody>
      </p:sp>
      <p:sp>
        <p:nvSpPr>
          <p:cNvPr id="22" name="Ellipse 21">
            <a:extLst>
              <a:ext uri="{FF2B5EF4-FFF2-40B4-BE49-F238E27FC236}">
                <a16:creationId xmlns:a16="http://schemas.microsoft.com/office/drawing/2014/main" id="{C9C64C8D-9F23-28D3-A7DC-EBAA59E40A76}"/>
              </a:ext>
            </a:extLst>
          </p:cNvPr>
          <p:cNvSpPr/>
          <p:nvPr/>
        </p:nvSpPr>
        <p:spPr>
          <a:xfrm>
            <a:off x="3139240" y="1514913"/>
            <a:ext cx="702013" cy="564204"/>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FR" sz="2800" dirty="0"/>
              <a:t>2</a:t>
            </a:r>
          </a:p>
        </p:txBody>
      </p:sp>
      <p:sp>
        <p:nvSpPr>
          <p:cNvPr id="23" name="Ellipse 22">
            <a:extLst>
              <a:ext uri="{FF2B5EF4-FFF2-40B4-BE49-F238E27FC236}">
                <a16:creationId xmlns:a16="http://schemas.microsoft.com/office/drawing/2014/main" id="{ADF1A889-A792-0F80-B59A-B0E7883FE452}"/>
              </a:ext>
            </a:extLst>
          </p:cNvPr>
          <p:cNvSpPr/>
          <p:nvPr/>
        </p:nvSpPr>
        <p:spPr>
          <a:xfrm>
            <a:off x="5542981" y="5067818"/>
            <a:ext cx="702013" cy="564204"/>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FR" sz="2800" dirty="0"/>
              <a:t>3</a:t>
            </a:r>
          </a:p>
        </p:txBody>
      </p:sp>
      <p:sp>
        <p:nvSpPr>
          <p:cNvPr id="24" name="Ellipse 23">
            <a:extLst>
              <a:ext uri="{FF2B5EF4-FFF2-40B4-BE49-F238E27FC236}">
                <a16:creationId xmlns:a16="http://schemas.microsoft.com/office/drawing/2014/main" id="{037595AA-809C-B6F8-E254-519AC98A3761}"/>
              </a:ext>
            </a:extLst>
          </p:cNvPr>
          <p:cNvSpPr/>
          <p:nvPr/>
        </p:nvSpPr>
        <p:spPr>
          <a:xfrm>
            <a:off x="10548610" y="3596746"/>
            <a:ext cx="702013" cy="564204"/>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FR" sz="2800" dirty="0"/>
              <a:t>4</a:t>
            </a:r>
          </a:p>
        </p:txBody>
      </p:sp>
      <p:sp>
        <p:nvSpPr>
          <p:cNvPr id="25" name="ZoneTexte 24">
            <a:extLst>
              <a:ext uri="{FF2B5EF4-FFF2-40B4-BE49-F238E27FC236}">
                <a16:creationId xmlns:a16="http://schemas.microsoft.com/office/drawing/2014/main" id="{26EDC4E0-35E0-53E7-3A51-BAABC0B5CF12}"/>
              </a:ext>
            </a:extLst>
          </p:cNvPr>
          <p:cNvSpPr txBox="1"/>
          <p:nvPr/>
        </p:nvSpPr>
        <p:spPr>
          <a:xfrm>
            <a:off x="10699219" y="4104167"/>
            <a:ext cx="1309161" cy="646331"/>
          </a:xfrm>
          <a:prstGeom prst="rect">
            <a:avLst/>
          </a:prstGeom>
          <a:noFill/>
          <a:ln>
            <a:solidFill>
              <a:schemeClr val="tx1"/>
            </a:solidFill>
          </a:ln>
        </p:spPr>
        <p:txBody>
          <a:bodyPr wrap="square" rtlCol="0">
            <a:spAutoFit/>
          </a:bodyPr>
          <a:lstStyle/>
          <a:p>
            <a:r>
              <a:rPr lang="fr-FR" dirty="0"/>
              <a:t>Evaluation individuelle</a:t>
            </a:r>
          </a:p>
        </p:txBody>
      </p:sp>
    </p:spTree>
    <p:extLst>
      <p:ext uri="{BB962C8B-B14F-4D97-AF65-F5344CB8AC3E}">
        <p14:creationId xmlns:p14="http://schemas.microsoft.com/office/powerpoint/2010/main" val="2250922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FE9EC7-1340-CAF6-7E8F-23E73B69E58D}"/>
              </a:ext>
            </a:extLst>
          </p:cNvPr>
          <p:cNvSpPr>
            <a:spLocks noGrp="1"/>
          </p:cNvSpPr>
          <p:nvPr>
            <p:ph type="title"/>
          </p:nvPr>
        </p:nvSpPr>
        <p:spPr>
          <a:xfrm>
            <a:off x="838200" y="2002631"/>
            <a:ext cx="10515600" cy="2852737"/>
          </a:xfrm>
        </p:spPr>
        <p:txBody>
          <a:bodyPr>
            <a:normAutofit fontScale="90000"/>
          </a:bodyPr>
          <a:lstStyle/>
          <a:p>
            <a:pPr algn="ctr"/>
            <a:r>
              <a:rPr lang="fr-CH" dirty="0">
                <a:solidFill>
                  <a:srgbClr val="002060"/>
                </a:solidFill>
              </a:rPr>
              <a:t>Quels sont les </a:t>
            </a:r>
            <a:r>
              <a:rPr lang="fr-CH" b="1" dirty="0">
                <a:solidFill>
                  <a:srgbClr val="002060"/>
                </a:solidFill>
              </a:rPr>
              <a:t>résultats </a:t>
            </a:r>
            <a:r>
              <a:rPr lang="fr-CH" dirty="0">
                <a:solidFill>
                  <a:srgbClr val="002060"/>
                </a:solidFill>
              </a:rPr>
              <a:t>de l’éducation thérapeutique dans les maladies chroniques en général, et dans les MICI</a:t>
            </a:r>
            <a:endParaRPr lang="fr-FR" dirty="0">
              <a:solidFill>
                <a:srgbClr val="002060"/>
              </a:solidFill>
            </a:endParaRPr>
          </a:p>
        </p:txBody>
      </p:sp>
    </p:spTree>
    <p:extLst>
      <p:ext uri="{BB962C8B-B14F-4D97-AF65-F5344CB8AC3E}">
        <p14:creationId xmlns:p14="http://schemas.microsoft.com/office/powerpoint/2010/main" val="1166984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21670-8854-24E4-9E31-F31E784D2D9C}"/>
              </a:ext>
            </a:extLst>
          </p:cNvPr>
          <p:cNvSpPr>
            <a:spLocks noGrp="1"/>
          </p:cNvSpPr>
          <p:nvPr>
            <p:ph type="title"/>
          </p:nvPr>
        </p:nvSpPr>
        <p:spPr>
          <a:xfrm>
            <a:off x="474223" y="134818"/>
            <a:ext cx="10515600" cy="1325563"/>
          </a:xfrm>
        </p:spPr>
        <p:txBody>
          <a:bodyPr/>
          <a:lstStyle/>
          <a:p>
            <a:r>
              <a:rPr lang="fr-CH" dirty="0">
                <a:solidFill>
                  <a:srgbClr val="002060"/>
                </a:solidFill>
              </a:rPr>
              <a:t>L’ETP dans les </a:t>
            </a:r>
            <a:r>
              <a:rPr lang="fr-CH" b="1" dirty="0">
                <a:solidFill>
                  <a:srgbClr val="002060"/>
                </a:solidFill>
              </a:rPr>
              <a:t>maladies chroniques</a:t>
            </a:r>
            <a:endParaRPr lang="fr-FR" b="1" dirty="0">
              <a:solidFill>
                <a:srgbClr val="002060"/>
              </a:solidFill>
            </a:endParaRPr>
          </a:p>
        </p:txBody>
      </p:sp>
      <p:sp>
        <p:nvSpPr>
          <p:cNvPr id="3" name="Espace réservé du contenu 2">
            <a:extLst>
              <a:ext uri="{FF2B5EF4-FFF2-40B4-BE49-F238E27FC236}">
                <a16:creationId xmlns:a16="http://schemas.microsoft.com/office/drawing/2014/main" id="{0B773BC3-63F8-ACDC-21A7-6A91E16ADB7C}"/>
              </a:ext>
            </a:extLst>
          </p:cNvPr>
          <p:cNvSpPr>
            <a:spLocks noGrp="1"/>
          </p:cNvSpPr>
          <p:nvPr>
            <p:ph idx="1"/>
          </p:nvPr>
        </p:nvSpPr>
        <p:spPr>
          <a:xfrm>
            <a:off x="474223" y="1460381"/>
            <a:ext cx="11243553" cy="4621211"/>
          </a:xfrm>
        </p:spPr>
        <p:txBody>
          <a:bodyPr>
            <a:normAutofit/>
          </a:bodyPr>
          <a:lstStyle/>
          <a:p>
            <a:r>
              <a:rPr lang="fr-CH" dirty="0"/>
              <a:t>Largement développés dans pathologies chroniques à forte incidence avec bénéfices bien démontrés (amélioration de 50% de la qualité de vie…)</a:t>
            </a:r>
          </a:p>
          <a:p>
            <a:pPr marL="0" indent="0">
              <a:buNone/>
            </a:pPr>
            <a:endParaRPr lang="fr-CH" sz="1500" dirty="0"/>
          </a:p>
          <a:p>
            <a:pPr marL="457200" lvl="1" indent="0">
              <a:buNone/>
            </a:pPr>
            <a:r>
              <a:rPr lang="fr-CH" sz="2600" b="1" dirty="0"/>
              <a:t>- Diabète : </a:t>
            </a:r>
            <a:r>
              <a:rPr lang="fr-CH" sz="2600" dirty="0"/>
              <a:t>amélioration de la glycémie, diminution morbi/mortalité (</a:t>
            </a:r>
            <a:r>
              <a:rPr lang="fr-CH" sz="2800" dirty="0"/>
              <a:t>90% les cas de cécité ou de </a:t>
            </a:r>
            <a:r>
              <a:rPr lang="fr-CH" sz="2800" dirty="0" err="1"/>
              <a:t>réhospitalisation</a:t>
            </a:r>
            <a:r>
              <a:rPr lang="fr-CH" sz="2800" dirty="0"/>
              <a:t> en moins, réduction de 80% des amputations MI)</a:t>
            </a:r>
            <a:endParaRPr lang="fr-CH" sz="2600" dirty="0"/>
          </a:p>
          <a:p>
            <a:pPr marL="457200" lvl="1" indent="0">
              <a:buNone/>
            </a:pPr>
            <a:r>
              <a:rPr lang="fr-CH" sz="2600" b="1" dirty="0"/>
              <a:t>- HTA : </a:t>
            </a:r>
            <a:r>
              <a:rPr lang="fr-CH" sz="2600" dirty="0"/>
              <a:t>diminution de la pression systolique </a:t>
            </a:r>
          </a:p>
          <a:p>
            <a:pPr marL="457200" lvl="1" indent="0">
              <a:buNone/>
            </a:pPr>
            <a:r>
              <a:rPr lang="fr-CH" sz="2600" b="1" dirty="0"/>
              <a:t>- Asthme: </a:t>
            </a:r>
            <a:r>
              <a:rPr lang="fr-CH" sz="2600" dirty="0"/>
              <a:t>réduction du nombre et la gravité des crises </a:t>
            </a:r>
          </a:p>
          <a:p>
            <a:pPr marL="457200" lvl="1" indent="0">
              <a:buNone/>
            </a:pPr>
            <a:r>
              <a:rPr lang="fr-CH" sz="2600" b="1" dirty="0"/>
              <a:t>- Autres pathologies chroniques : </a:t>
            </a:r>
            <a:r>
              <a:rPr lang="fr-CH" sz="2600" dirty="0"/>
              <a:t>SEP, PR, Mucoviscidose, HCV…</a:t>
            </a:r>
          </a:p>
          <a:p>
            <a:pPr marL="914400" lvl="2" indent="0">
              <a:buNone/>
            </a:pPr>
            <a:endParaRPr lang="fr-CH" sz="1200" dirty="0"/>
          </a:p>
          <a:p>
            <a:r>
              <a:rPr lang="fr-CH" dirty="0"/>
              <a:t>Bénéfices médico-économiques </a:t>
            </a:r>
            <a:endParaRPr lang="fr-FR" dirty="0"/>
          </a:p>
        </p:txBody>
      </p:sp>
      <p:sp>
        <p:nvSpPr>
          <p:cNvPr id="5" name="ZoneTexte 4">
            <a:extLst>
              <a:ext uri="{FF2B5EF4-FFF2-40B4-BE49-F238E27FC236}">
                <a16:creationId xmlns:a16="http://schemas.microsoft.com/office/drawing/2014/main" id="{E9ED591B-23D9-CD1D-A557-81CA68C46E6F}"/>
              </a:ext>
            </a:extLst>
          </p:cNvPr>
          <p:cNvSpPr txBox="1"/>
          <p:nvPr/>
        </p:nvSpPr>
        <p:spPr>
          <a:xfrm>
            <a:off x="708498" y="6130484"/>
            <a:ext cx="6096000" cy="584775"/>
          </a:xfrm>
          <a:prstGeom prst="rect">
            <a:avLst/>
          </a:prstGeom>
          <a:noFill/>
        </p:spPr>
        <p:txBody>
          <a:bodyPr wrap="square">
            <a:spAutoFit/>
          </a:bodyPr>
          <a:lstStyle/>
          <a:p>
            <a:r>
              <a:rPr lang="fr-CH" sz="1600" dirty="0"/>
              <a:t>Golay. </a:t>
            </a:r>
            <a:r>
              <a:rPr lang="fr-CH" sz="1600" dirty="0" err="1"/>
              <a:t>Metab</a:t>
            </a:r>
            <a:r>
              <a:rPr lang="fr-CH" sz="1600" dirty="0"/>
              <a:t> </a:t>
            </a:r>
            <a:r>
              <a:rPr lang="fr-CH" sz="1600" dirty="0" err="1"/>
              <a:t>Res</a:t>
            </a:r>
            <a:r>
              <a:rPr lang="fr-CH" sz="1600" dirty="0"/>
              <a:t> </a:t>
            </a:r>
            <a:r>
              <a:rPr lang="fr-CH" sz="1600" dirty="0" err="1"/>
              <a:t>Rev</a:t>
            </a:r>
            <a:r>
              <a:rPr lang="fr-CH" sz="1600" dirty="0"/>
              <a:t>. 2008 Mar-Apr;24(3):192-6</a:t>
            </a:r>
          </a:p>
          <a:p>
            <a:r>
              <a:rPr lang="fr-CH" sz="1600" dirty="0"/>
              <a:t>Wari A et al. Arch of </a:t>
            </a:r>
            <a:r>
              <a:rPr lang="fr-CH" sz="1600" dirty="0" err="1"/>
              <a:t>Internal</a:t>
            </a:r>
            <a:r>
              <a:rPr lang="fr-CH" sz="1600" dirty="0"/>
              <a:t> Med 2004;1264:1641-9.</a:t>
            </a:r>
            <a:endParaRPr lang="fr-FR" sz="1600" dirty="0"/>
          </a:p>
        </p:txBody>
      </p:sp>
    </p:spTree>
    <p:extLst>
      <p:ext uri="{BB962C8B-B14F-4D97-AF65-F5344CB8AC3E}">
        <p14:creationId xmlns:p14="http://schemas.microsoft.com/office/powerpoint/2010/main" val="4129458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09EF36-78AF-DD5B-0E09-069DABE2AF52}"/>
              </a:ext>
            </a:extLst>
          </p:cNvPr>
          <p:cNvSpPr>
            <a:spLocks noGrp="1"/>
          </p:cNvSpPr>
          <p:nvPr>
            <p:ph type="title"/>
          </p:nvPr>
        </p:nvSpPr>
        <p:spPr>
          <a:xfrm>
            <a:off x="330740" y="365125"/>
            <a:ext cx="11614826" cy="1325563"/>
          </a:xfrm>
        </p:spPr>
        <p:txBody>
          <a:bodyPr>
            <a:normAutofit fontScale="90000"/>
          </a:bodyPr>
          <a:lstStyle/>
          <a:p>
            <a:r>
              <a:rPr lang="fr-CH" b="1" dirty="0">
                <a:solidFill>
                  <a:srgbClr val="002060"/>
                </a:solidFill>
              </a:rPr>
              <a:t>Les Maladies inflammatoires chroniques intestinales:</a:t>
            </a:r>
            <a:r>
              <a:rPr lang="fr-CH" dirty="0">
                <a:solidFill>
                  <a:srgbClr val="002060"/>
                </a:solidFill>
              </a:rPr>
              <a:t/>
            </a:r>
            <a:br>
              <a:rPr lang="fr-CH" dirty="0">
                <a:solidFill>
                  <a:srgbClr val="002060"/>
                </a:solidFill>
              </a:rPr>
            </a:br>
            <a:r>
              <a:rPr lang="fr-CH" dirty="0">
                <a:solidFill>
                  <a:srgbClr val="002060"/>
                </a:solidFill>
              </a:rPr>
              <a:t>			</a:t>
            </a:r>
            <a:r>
              <a:rPr lang="fr-CH" i="1" dirty="0">
                <a:solidFill>
                  <a:srgbClr val="002060"/>
                </a:solidFill>
              </a:rPr>
              <a:t>un terrain idéal pour l’ETP</a:t>
            </a:r>
            <a:endParaRPr lang="fr-FR" i="1" dirty="0">
              <a:solidFill>
                <a:srgbClr val="002060"/>
              </a:solidFill>
            </a:endParaRPr>
          </a:p>
        </p:txBody>
      </p:sp>
      <p:sp>
        <p:nvSpPr>
          <p:cNvPr id="3" name="Espace réservé du contenu 2">
            <a:extLst>
              <a:ext uri="{FF2B5EF4-FFF2-40B4-BE49-F238E27FC236}">
                <a16:creationId xmlns:a16="http://schemas.microsoft.com/office/drawing/2014/main" id="{2FC4E3A9-0CC4-E4F3-6523-871BAF74CC31}"/>
              </a:ext>
            </a:extLst>
          </p:cNvPr>
          <p:cNvSpPr>
            <a:spLocks noGrp="1"/>
          </p:cNvSpPr>
          <p:nvPr>
            <p:ph idx="1"/>
          </p:nvPr>
        </p:nvSpPr>
        <p:spPr>
          <a:xfrm>
            <a:off x="546370" y="2141537"/>
            <a:ext cx="10515600" cy="4351338"/>
          </a:xfrm>
        </p:spPr>
        <p:txBody>
          <a:bodyPr>
            <a:normAutofit/>
          </a:bodyPr>
          <a:lstStyle/>
          <a:p>
            <a:r>
              <a:rPr lang="fr-CH" sz="3200" dirty="0"/>
              <a:t>Sujets jeunes ++ </a:t>
            </a:r>
          </a:p>
          <a:p>
            <a:r>
              <a:rPr lang="fr-CH" sz="3200" dirty="0"/>
              <a:t>Maladie chronique, invalidante </a:t>
            </a:r>
          </a:p>
          <a:p>
            <a:r>
              <a:rPr lang="fr-CH" sz="3200" dirty="0"/>
              <a:t>Physiopathologie difficile à comprendre</a:t>
            </a:r>
          </a:p>
          <a:p>
            <a:r>
              <a:rPr lang="fr-CH" sz="3200" dirty="0"/>
              <a:t>L’évolution souvent imprévisible </a:t>
            </a:r>
          </a:p>
          <a:p>
            <a:r>
              <a:rPr lang="fr-CH" sz="3200" dirty="0"/>
              <a:t>Stratégies thérapeutiques parfois complexes </a:t>
            </a:r>
          </a:p>
          <a:p>
            <a:r>
              <a:rPr lang="fr-CH" sz="3200" dirty="0"/>
              <a:t>Contrôles réguliers nécessaires</a:t>
            </a:r>
            <a:endParaRPr lang="fr-FR" sz="3200" dirty="0"/>
          </a:p>
        </p:txBody>
      </p:sp>
      <p:pic>
        <p:nvPicPr>
          <p:cNvPr id="4098" name="Picture 2" descr="Actualités Covid-19 &amp; MICI (Crohn, RCUH) | Docteur Marc ETIENNE">
            <a:extLst>
              <a:ext uri="{FF2B5EF4-FFF2-40B4-BE49-F238E27FC236}">
                <a16:creationId xmlns:a16="http://schemas.microsoft.com/office/drawing/2014/main" id="{A3CFECD8-B844-3F65-E1F4-6B7A3CBAC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048" y="2556164"/>
            <a:ext cx="2992582" cy="299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100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Dessin Animé Femme Médecin Ou Infirmière En Uniforme Blanc Tenant Un  Presse-papiers, Sourire De Personnel Infirmier Féminin, Illustration  Vectorielle Dans La Création De Personnage | Vecteur Premium">
            <a:extLst>
              <a:ext uri="{FF2B5EF4-FFF2-40B4-BE49-F238E27FC236}">
                <a16:creationId xmlns:a16="http://schemas.microsoft.com/office/drawing/2014/main" id="{AC75F2A7-E54C-E55D-57A0-C93490736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34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jouet, poupée&#10;&#10;Description générée automatiquement">
            <a:extLst>
              <a:ext uri="{FF2B5EF4-FFF2-40B4-BE49-F238E27FC236}">
                <a16:creationId xmlns:a16="http://schemas.microsoft.com/office/drawing/2014/main" id="{CC867DF2-112F-13E3-E9A4-72170C16D101}"/>
              </a:ext>
            </a:extLst>
          </p:cNvPr>
          <p:cNvPicPr>
            <a:picLocks noChangeAspect="1"/>
          </p:cNvPicPr>
          <p:nvPr/>
        </p:nvPicPr>
        <p:blipFill rotWithShape="1">
          <a:blip r:embed="rId3"/>
          <a:srcRect t="11592" b="41092"/>
          <a:stretch/>
        </p:blipFill>
        <p:spPr>
          <a:xfrm>
            <a:off x="6195375" y="557189"/>
            <a:ext cx="5674893" cy="5743618"/>
          </a:xfrm>
          <a:prstGeom prst="rect">
            <a:avLst/>
          </a:prstGeom>
        </p:spPr>
      </p:pic>
    </p:spTree>
    <p:extLst>
      <p:ext uri="{BB962C8B-B14F-4D97-AF65-F5344CB8AC3E}">
        <p14:creationId xmlns:p14="http://schemas.microsoft.com/office/powerpoint/2010/main" val="2277958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3E28307-3AAC-7F40-929B-F290EE26E3C3}"/>
              </a:ext>
            </a:extLst>
          </p:cNvPr>
          <p:cNvPicPr>
            <a:picLocks noChangeAspect="1"/>
          </p:cNvPicPr>
          <p:nvPr/>
        </p:nvPicPr>
        <p:blipFill rotWithShape="1">
          <a:blip r:embed="rId3"/>
          <a:srcRect l="44526" r="34998"/>
          <a:stretch/>
        </p:blipFill>
        <p:spPr>
          <a:xfrm>
            <a:off x="2230092" y="4105275"/>
            <a:ext cx="1783943" cy="2387600"/>
          </a:xfrm>
          <a:prstGeom prst="rect">
            <a:avLst/>
          </a:prstGeom>
        </p:spPr>
      </p:pic>
      <p:pic>
        <p:nvPicPr>
          <p:cNvPr id="16" name="Image 15">
            <a:extLst>
              <a:ext uri="{FF2B5EF4-FFF2-40B4-BE49-F238E27FC236}">
                <a16:creationId xmlns:a16="http://schemas.microsoft.com/office/drawing/2014/main" id="{2CA3178E-E673-0B46-BF1A-0CB48162AE7D}"/>
              </a:ext>
            </a:extLst>
          </p:cNvPr>
          <p:cNvPicPr>
            <a:picLocks noChangeAspect="1"/>
          </p:cNvPicPr>
          <p:nvPr/>
        </p:nvPicPr>
        <p:blipFill rotWithShape="1">
          <a:blip r:embed="rId3"/>
          <a:srcRect r="77932"/>
          <a:stretch/>
        </p:blipFill>
        <p:spPr>
          <a:xfrm>
            <a:off x="4848592" y="3983407"/>
            <a:ext cx="1922617" cy="2387600"/>
          </a:xfrm>
          <a:prstGeom prst="rect">
            <a:avLst/>
          </a:prstGeom>
        </p:spPr>
      </p:pic>
      <p:pic>
        <p:nvPicPr>
          <p:cNvPr id="22" name="Image 21">
            <a:extLst>
              <a:ext uri="{FF2B5EF4-FFF2-40B4-BE49-F238E27FC236}">
                <a16:creationId xmlns:a16="http://schemas.microsoft.com/office/drawing/2014/main" id="{D801909E-F252-CF40-859A-8480D53D672B}"/>
              </a:ext>
            </a:extLst>
          </p:cNvPr>
          <p:cNvPicPr>
            <a:picLocks noChangeAspect="1"/>
          </p:cNvPicPr>
          <p:nvPr/>
        </p:nvPicPr>
        <p:blipFill>
          <a:blip r:embed="rId4"/>
          <a:stretch>
            <a:fillRect/>
          </a:stretch>
        </p:blipFill>
        <p:spPr>
          <a:xfrm>
            <a:off x="6958654" y="4505806"/>
            <a:ext cx="2547757" cy="1837473"/>
          </a:xfrm>
          <a:prstGeom prst="rect">
            <a:avLst/>
          </a:prstGeom>
        </p:spPr>
      </p:pic>
      <p:sp>
        <p:nvSpPr>
          <p:cNvPr id="19" name="Rectangle 18">
            <a:extLst>
              <a:ext uri="{FF2B5EF4-FFF2-40B4-BE49-F238E27FC236}">
                <a16:creationId xmlns:a16="http://schemas.microsoft.com/office/drawing/2014/main" id="{F2A2F762-BCDD-0144-9425-E51EDAD26FA9}"/>
              </a:ext>
            </a:extLst>
          </p:cNvPr>
          <p:cNvSpPr/>
          <p:nvPr/>
        </p:nvSpPr>
        <p:spPr>
          <a:xfrm>
            <a:off x="9506411" y="4222611"/>
            <a:ext cx="877621" cy="5663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 pop.</a:t>
            </a:r>
            <a:endParaRPr lang="fr-FR" dirty="0">
              <a:solidFill>
                <a:schemeClr val="tx1"/>
              </a:solidFill>
            </a:endParaRPr>
          </a:p>
        </p:txBody>
      </p:sp>
      <p:pic>
        <p:nvPicPr>
          <p:cNvPr id="12292" name="Picture 4" descr="Résultat de recherche d'images pour &quot;drapeau canada&quot;">
            <a:extLst>
              <a:ext uri="{FF2B5EF4-FFF2-40B4-BE49-F238E27FC236}">
                <a16:creationId xmlns:a16="http://schemas.microsoft.com/office/drawing/2014/main" id="{4D216FC0-6ACA-F542-80E6-3B6B3100B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30" b="17919"/>
          <a:stretch/>
        </p:blipFill>
        <p:spPr bwMode="auto">
          <a:xfrm>
            <a:off x="2792311" y="1767632"/>
            <a:ext cx="3017589" cy="1944884"/>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69646FC8-E89F-B34E-9BA8-13D684755F14}"/>
              </a:ext>
            </a:extLst>
          </p:cNvPr>
          <p:cNvSpPr txBox="1"/>
          <p:nvPr/>
        </p:nvSpPr>
        <p:spPr>
          <a:xfrm>
            <a:off x="-283779" y="9585434"/>
            <a:ext cx="184731" cy="369332"/>
          </a:xfrm>
          <a:prstGeom prst="rect">
            <a:avLst/>
          </a:prstGeom>
          <a:noFill/>
        </p:spPr>
        <p:txBody>
          <a:bodyPr wrap="none" rtlCol="0">
            <a:spAutoFit/>
          </a:bodyPr>
          <a:lstStyle/>
          <a:p>
            <a:endParaRPr lang="fr-FR"/>
          </a:p>
        </p:txBody>
      </p:sp>
      <p:pic>
        <p:nvPicPr>
          <p:cNvPr id="6146" name="Picture 2" descr="Drapeau du Danemark — Wikipédia">
            <a:extLst>
              <a:ext uri="{FF2B5EF4-FFF2-40B4-BE49-F238E27FC236}">
                <a16:creationId xmlns:a16="http://schemas.microsoft.com/office/drawing/2014/main" id="{B6646239-192A-9FF9-3DB5-352263C38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821338"/>
            <a:ext cx="2431119" cy="1837473"/>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ECA9DF94-6BE4-C7DA-559F-B37F692A48A8}"/>
              </a:ext>
            </a:extLst>
          </p:cNvPr>
          <p:cNvSpPr>
            <a:spLocks noGrp="1"/>
          </p:cNvSpPr>
          <p:nvPr>
            <p:ph type="title"/>
          </p:nvPr>
        </p:nvSpPr>
        <p:spPr>
          <a:xfrm>
            <a:off x="552100" y="333477"/>
            <a:ext cx="10515600" cy="1325563"/>
          </a:xfrm>
        </p:spPr>
        <p:txBody>
          <a:bodyPr/>
          <a:lstStyle/>
          <a:p>
            <a:r>
              <a:rPr lang="fr-FR" dirty="0">
                <a:solidFill>
                  <a:srgbClr val="002060"/>
                </a:solidFill>
              </a:rPr>
              <a:t>L’ETP </a:t>
            </a:r>
            <a:r>
              <a:rPr lang="fr-FR" b="1" dirty="0">
                <a:solidFill>
                  <a:srgbClr val="002060"/>
                </a:solidFill>
              </a:rPr>
              <a:t>dans les MICI</a:t>
            </a:r>
          </a:p>
        </p:txBody>
      </p:sp>
    </p:spTree>
    <p:extLst>
      <p:ext uri="{BB962C8B-B14F-4D97-AF65-F5344CB8AC3E}">
        <p14:creationId xmlns:p14="http://schemas.microsoft.com/office/powerpoint/2010/main" val="151179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04727-5646-078D-3487-F4FE6B36AB04}"/>
              </a:ext>
            </a:extLst>
          </p:cNvPr>
          <p:cNvSpPr>
            <a:spLocks noGrp="1"/>
          </p:cNvSpPr>
          <p:nvPr>
            <p:ph type="title"/>
          </p:nvPr>
        </p:nvSpPr>
        <p:spPr>
          <a:xfrm>
            <a:off x="464495" y="302233"/>
            <a:ext cx="10515600" cy="1325563"/>
          </a:xfrm>
        </p:spPr>
        <p:txBody>
          <a:bodyPr/>
          <a:lstStyle/>
          <a:p>
            <a:r>
              <a:rPr lang="fr-FR" dirty="0">
                <a:solidFill>
                  <a:srgbClr val="002060"/>
                </a:solidFill>
              </a:rPr>
              <a:t>MICI et ETP: </a:t>
            </a:r>
            <a:r>
              <a:rPr lang="fr-FR" b="1" dirty="0">
                <a:solidFill>
                  <a:srgbClr val="002060"/>
                </a:solidFill>
              </a:rPr>
              <a:t>2 moments clés</a:t>
            </a:r>
          </a:p>
        </p:txBody>
      </p:sp>
      <p:sp>
        <p:nvSpPr>
          <p:cNvPr id="3" name="Espace réservé du contenu 2">
            <a:extLst>
              <a:ext uri="{FF2B5EF4-FFF2-40B4-BE49-F238E27FC236}">
                <a16:creationId xmlns:a16="http://schemas.microsoft.com/office/drawing/2014/main" id="{548D86E3-55CB-81C4-E0F5-6F68C3445A41}"/>
              </a:ext>
            </a:extLst>
          </p:cNvPr>
          <p:cNvSpPr>
            <a:spLocks noGrp="1"/>
          </p:cNvSpPr>
          <p:nvPr>
            <p:ph idx="1"/>
          </p:nvPr>
        </p:nvSpPr>
        <p:spPr>
          <a:xfrm>
            <a:off x="464495" y="1690688"/>
            <a:ext cx="11263009" cy="4802187"/>
          </a:xfrm>
        </p:spPr>
        <p:txBody>
          <a:bodyPr>
            <a:normAutofit/>
          </a:bodyPr>
          <a:lstStyle/>
          <a:p>
            <a:pPr marL="0" indent="0">
              <a:buNone/>
            </a:pPr>
            <a:r>
              <a:rPr lang="fr-CH" b="1" dirty="0"/>
              <a:t>1. Au moment de la découverte de la maladie ou dans les 6 premiers mois: </a:t>
            </a:r>
          </a:p>
          <a:p>
            <a:pPr lvl="1"/>
            <a:r>
              <a:rPr lang="fr-CH" sz="2800" b="1" dirty="0">
                <a:solidFill>
                  <a:srgbClr val="002060"/>
                </a:solidFill>
              </a:rPr>
              <a:t>Diagnostic d’annonce </a:t>
            </a:r>
            <a:r>
              <a:rPr lang="fr-CH" sz="2800" dirty="0"/>
              <a:t>déterminant pour faire comprendre la notion de maladie chronique et traitement au long </a:t>
            </a:r>
            <a:r>
              <a:rPr lang="fr-CH" sz="2800" dirty="0" smtClean="0"/>
              <a:t>cours</a:t>
            </a:r>
            <a:endParaRPr lang="fr-CH" sz="2800" dirty="0"/>
          </a:p>
          <a:p>
            <a:pPr lvl="1"/>
            <a:r>
              <a:rPr lang="fr-CH" sz="2800" dirty="0"/>
              <a:t>Connaissances pour mieux comprendre l’origine de la maladie, ses facteurs de risques, sa localisation, l’évolution et mettre en place un traitement de fond qui ne devra pas être interrompu</a:t>
            </a:r>
          </a:p>
          <a:p>
            <a:pPr marL="457200" lvl="1" indent="0">
              <a:buNone/>
            </a:pPr>
            <a:endParaRPr lang="fr-CH" dirty="0"/>
          </a:p>
          <a:p>
            <a:pPr marL="0" indent="0">
              <a:buNone/>
            </a:pPr>
            <a:r>
              <a:rPr lang="fr-CH" b="1" dirty="0"/>
              <a:t>2. En cas de changement de traitement : </a:t>
            </a:r>
          </a:p>
          <a:p>
            <a:pPr lvl="1"/>
            <a:r>
              <a:rPr lang="fr-CH" sz="2800" dirty="0"/>
              <a:t>Stratégies thérapeutiques doivent être assimilées sous peine, soit d’une augmentation du risque d’effets indésirables, soit d’une inobservance </a:t>
            </a:r>
          </a:p>
          <a:p>
            <a:pPr marL="457200" lvl="1" indent="0">
              <a:buNone/>
            </a:pPr>
            <a:endParaRPr lang="fr-FR" sz="2800" dirty="0"/>
          </a:p>
        </p:txBody>
      </p:sp>
    </p:spTree>
    <p:extLst>
      <p:ext uri="{BB962C8B-B14F-4D97-AF65-F5344CB8AC3E}">
        <p14:creationId xmlns:p14="http://schemas.microsoft.com/office/powerpoint/2010/main" val="1104348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DBAA-46A9-64A6-354E-7F14FF5A2460}"/>
              </a:ext>
            </a:extLst>
          </p:cNvPr>
          <p:cNvSpPr>
            <a:spLocks noGrp="1"/>
          </p:cNvSpPr>
          <p:nvPr>
            <p:ph type="title"/>
          </p:nvPr>
        </p:nvSpPr>
        <p:spPr>
          <a:xfrm>
            <a:off x="585281" y="190027"/>
            <a:ext cx="10515600" cy="1325563"/>
          </a:xfrm>
        </p:spPr>
        <p:txBody>
          <a:bodyPr/>
          <a:lstStyle/>
          <a:p>
            <a:r>
              <a:rPr lang="fr-CH" b="1" dirty="0">
                <a:solidFill>
                  <a:srgbClr val="002060"/>
                </a:solidFill>
              </a:rPr>
              <a:t>Thèmes prioritaires d’éducation </a:t>
            </a:r>
            <a:r>
              <a:rPr lang="fr-CH" dirty="0">
                <a:solidFill>
                  <a:srgbClr val="002060"/>
                </a:solidFill>
              </a:rPr>
              <a:t>pour les MICI</a:t>
            </a:r>
            <a:endParaRPr lang="fr-FR" dirty="0">
              <a:solidFill>
                <a:srgbClr val="002060"/>
              </a:solidFill>
            </a:endParaRPr>
          </a:p>
        </p:txBody>
      </p:sp>
      <p:sp>
        <p:nvSpPr>
          <p:cNvPr id="3" name="Espace réservé du contenu 2">
            <a:extLst>
              <a:ext uri="{FF2B5EF4-FFF2-40B4-BE49-F238E27FC236}">
                <a16:creationId xmlns:a16="http://schemas.microsoft.com/office/drawing/2014/main" id="{F48B38EE-4511-28C7-F90E-944AF9CCE69E}"/>
              </a:ext>
            </a:extLst>
          </p:cNvPr>
          <p:cNvSpPr>
            <a:spLocks noGrp="1"/>
          </p:cNvSpPr>
          <p:nvPr>
            <p:ph idx="1"/>
          </p:nvPr>
        </p:nvSpPr>
        <p:spPr>
          <a:xfrm>
            <a:off x="6503941" y="1950994"/>
            <a:ext cx="10515600" cy="4351338"/>
          </a:xfrm>
        </p:spPr>
        <p:txBody>
          <a:bodyPr/>
          <a:lstStyle/>
          <a:p>
            <a:r>
              <a:rPr lang="fr-CH" dirty="0"/>
              <a:t>Connaissance de la maladie </a:t>
            </a:r>
          </a:p>
          <a:p>
            <a:r>
              <a:rPr lang="fr-CH" dirty="0"/>
              <a:t>Rôle du tabac </a:t>
            </a:r>
          </a:p>
          <a:p>
            <a:r>
              <a:rPr lang="fr-CH" dirty="0"/>
              <a:t>Lutte contre les peurs alimentaires </a:t>
            </a:r>
          </a:p>
          <a:p>
            <a:r>
              <a:rPr lang="fr-CH" dirty="0"/>
              <a:t>Observance des traitements </a:t>
            </a:r>
          </a:p>
          <a:p>
            <a:r>
              <a:rPr lang="fr-CH" dirty="0"/>
              <a:t>Gestion de effets secondaires </a:t>
            </a:r>
          </a:p>
          <a:p>
            <a:r>
              <a:rPr lang="fr-CH" dirty="0"/>
              <a:t>Gestion des poussées </a:t>
            </a:r>
          </a:p>
          <a:p>
            <a:r>
              <a:rPr lang="fr-CH" dirty="0"/>
              <a:t>Mieux appréhender la chirurgie</a:t>
            </a:r>
            <a:endParaRPr lang="fr-FR" dirty="0"/>
          </a:p>
        </p:txBody>
      </p:sp>
      <p:pic>
        <p:nvPicPr>
          <p:cNvPr id="5" name="Image 4" descr="Une image contenant texte&#10;&#10;Description générée automatiquement">
            <a:extLst>
              <a:ext uri="{FF2B5EF4-FFF2-40B4-BE49-F238E27FC236}">
                <a16:creationId xmlns:a16="http://schemas.microsoft.com/office/drawing/2014/main" id="{7B313E79-CCFB-00D6-5ABF-0E597435FAD0}"/>
              </a:ext>
            </a:extLst>
          </p:cNvPr>
          <p:cNvPicPr>
            <a:picLocks noChangeAspect="1"/>
          </p:cNvPicPr>
          <p:nvPr/>
        </p:nvPicPr>
        <p:blipFill>
          <a:blip r:embed="rId3"/>
          <a:stretch>
            <a:fillRect/>
          </a:stretch>
        </p:blipFill>
        <p:spPr>
          <a:xfrm>
            <a:off x="598164" y="1515590"/>
            <a:ext cx="5244917" cy="4398963"/>
          </a:xfrm>
          <a:prstGeom prst="rect">
            <a:avLst/>
          </a:prstGeom>
        </p:spPr>
      </p:pic>
      <p:sp>
        <p:nvSpPr>
          <p:cNvPr id="6" name="ZoneTexte 5">
            <a:extLst>
              <a:ext uri="{FF2B5EF4-FFF2-40B4-BE49-F238E27FC236}">
                <a16:creationId xmlns:a16="http://schemas.microsoft.com/office/drawing/2014/main" id="{DA248B03-F525-6AA0-F1D7-0367013A0895}"/>
              </a:ext>
            </a:extLst>
          </p:cNvPr>
          <p:cNvSpPr txBox="1"/>
          <p:nvPr/>
        </p:nvSpPr>
        <p:spPr>
          <a:xfrm>
            <a:off x="68860" y="5933000"/>
            <a:ext cx="6303523" cy="369332"/>
          </a:xfrm>
          <a:prstGeom prst="rect">
            <a:avLst/>
          </a:prstGeom>
          <a:noFill/>
        </p:spPr>
        <p:txBody>
          <a:bodyPr wrap="square">
            <a:spAutoFit/>
          </a:bodyPr>
          <a:lstStyle/>
          <a:p>
            <a:pPr algn="ctr"/>
            <a:r>
              <a:rPr lang="fr-CH" b="1" dirty="0"/>
              <a:t>L’étoile des « cinq santés » du diagnostic éducatif</a:t>
            </a:r>
            <a:endParaRPr lang="fr-FR" b="1" dirty="0"/>
          </a:p>
        </p:txBody>
      </p:sp>
    </p:spTree>
    <p:extLst>
      <p:ext uri="{BB962C8B-B14F-4D97-AF65-F5344CB8AC3E}">
        <p14:creationId xmlns:p14="http://schemas.microsoft.com/office/powerpoint/2010/main" val="1333351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FF510A-D856-10E7-9DE8-272DAB166F29}"/>
              </a:ext>
            </a:extLst>
          </p:cNvPr>
          <p:cNvSpPr>
            <a:spLocks noGrp="1"/>
          </p:cNvSpPr>
          <p:nvPr>
            <p:ph type="title"/>
          </p:nvPr>
        </p:nvSpPr>
        <p:spPr/>
        <p:txBody>
          <a:bodyPr>
            <a:normAutofit/>
          </a:bodyPr>
          <a:lstStyle/>
          <a:p>
            <a:r>
              <a:rPr lang="fr-CH" dirty="0">
                <a:solidFill>
                  <a:srgbClr val="002060"/>
                </a:solidFill>
              </a:rPr>
              <a:t>Quels sont les </a:t>
            </a:r>
            <a:r>
              <a:rPr lang="fr-CH" b="1" dirty="0">
                <a:solidFill>
                  <a:srgbClr val="002060"/>
                </a:solidFill>
              </a:rPr>
              <a:t>outils spécifiques </a:t>
            </a:r>
            <a:r>
              <a:rPr lang="fr-CH" dirty="0">
                <a:solidFill>
                  <a:srgbClr val="002060"/>
                </a:solidFill>
              </a:rPr>
              <a:t>de l’éducation thérapeutique ? </a:t>
            </a:r>
            <a:endParaRPr lang="fr-FR" dirty="0">
              <a:solidFill>
                <a:srgbClr val="002060"/>
              </a:solidFill>
            </a:endParaRPr>
          </a:p>
        </p:txBody>
      </p:sp>
    </p:spTree>
    <p:extLst>
      <p:ext uri="{BB962C8B-B14F-4D97-AF65-F5344CB8AC3E}">
        <p14:creationId xmlns:p14="http://schemas.microsoft.com/office/powerpoint/2010/main" val="1825561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A8CA9-5B9D-65CD-3CAB-9E1520C63270}"/>
              </a:ext>
            </a:extLst>
          </p:cNvPr>
          <p:cNvSpPr>
            <a:spLocks noGrp="1"/>
          </p:cNvSpPr>
          <p:nvPr>
            <p:ph type="title"/>
          </p:nvPr>
        </p:nvSpPr>
        <p:spPr>
          <a:xfrm>
            <a:off x="838200" y="1716725"/>
            <a:ext cx="10515600" cy="1325563"/>
          </a:xfrm>
        </p:spPr>
        <p:txBody>
          <a:bodyPr/>
          <a:lstStyle/>
          <a:p>
            <a:r>
              <a:rPr lang="fr-CH" dirty="0" err="1"/>
              <a:t>Porfolio</a:t>
            </a:r>
            <a:r>
              <a:rPr lang="fr-CH" dirty="0"/>
              <a:t> EDUMICI</a:t>
            </a:r>
            <a:endParaRPr lang="fr-FR" dirty="0"/>
          </a:p>
        </p:txBody>
      </p:sp>
      <p:pic>
        <p:nvPicPr>
          <p:cNvPr id="3" name="Espace réservé du contenu 4" descr="Une image contenant texte&#10;&#10;Description générée automatiquement">
            <a:extLst>
              <a:ext uri="{FF2B5EF4-FFF2-40B4-BE49-F238E27FC236}">
                <a16:creationId xmlns:a16="http://schemas.microsoft.com/office/drawing/2014/main" id="{6C9F1D97-C7D2-710F-8223-235B8383911B}"/>
              </a:ext>
            </a:extLst>
          </p:cNvPr>
          <p:cNvPicPr>
            <a:picLocks noGrp="1" noChangeAspect="1"/>
          </p:cNvPicPr>
          <p:nvPr>
            <p:ph idx="1"/>
          </p:nvPr>
        </p:nvPicPr>
        <p:blipFill rotWithShape="1">
          <a:blip r:embed="rId3"/>
          <a:srcRect l="2805" t="11313" r="2737" b="16779"/>
          <a:stretch/>
        </p:blipFill>
        <p:spPr>
          <a:xfrm>
            <a:off x="6161116" y="3267718"/>
            <a:ext cx="5650330" cy="2384937"/>
          </a:xfrm>
        </p:spPr>
      </p:pic>
      <p:sp>
        <p:nvSpPr>
          <p:cNvPr id="4" name="Titre 1">
            <a:extLst>
              <a:ext uri="{FF2B5EF4-FFF2-40B4-BE49-F238E27FC236}">
                <a16:creationId xmlns:a16="http://schemas.microsoft.com/office/drawing/2014/main" id="{01E72BF7-7C8E-1EF5-3830-4B1CD96A6DFC}"/>
              </a:ext>
            </a:extLst>
          </p:cNvPr>
          <p:cNvSpPr txBox="1">
            <a:spLocks/>
          </p:cNvSpPr>
          <p:nvPr/>
        </p:nvSpPr>
        <p:spPr>
          <a:xfrm>
            <a:off x="294778" y="278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u="sng" dirty="0">
                <a:solidFill>
                  <a:srgbClr val="002060"/>
                </a:solidFill>
              </a:rPr>
              <a:t>1. Supports pédagogiques</a:t>
            </a:r>
          </a:p>
        </p:txBody>
      </p:sp>
      <p:pic>
        <p:nvPicPr>
          <p:cNvPr id="6" name="Image 5" descr="Une image contenant texte, extérieur, graphiques vectoriels&#10;&#10;Description générée automatiquement">
            <a:extLst>
              <a:ext uri="{FF2B5EF4-FFF2-40B4-BE49-F238E27FC236}">
                <a16:creationId xmlns:a16="http://schemas.microsoft.com/office/drawing/2014/main" id="{A59CA824-C5D3-79C6-4C47-74D904621C90}"/>
              </a:ext>
            </a:extLst>
          </p:cNvPr>
          <p:cNvPicPr>
            <a:picLocks noChangeAspect="1"/>
          </p:cNvPicPr>
          <p:nvPr/>
        </p:nvPicPr>
        <p:blipFill>
          <a:blip r:embed="rId4"/>
          <a:stretch>
            <a:fillRect/>
          </a:stretch>
        </p:blipFill>
        <p:spPr>
          <a:xfrm>
            <a:off x="3456036" y="2955283"/>
            <a:ext cx="2639964" cy="3273198"/>
          </a:xfrm>
          <a:prstGeom prst="rect">
            <a:avLst/>
          </a:prstGeom>
        </p:spPr>
      </p:pic>
      <p:pic>
        <p:nvPicPr>
          <p:cNvPr id="7" name="Picture 4" descr="DRAPEAU FRANÇAIS AU MÈTRE - LARGEUR 300 CM">
            <a:extLst>
              <a:ext uri="{FF2B5EF4-FFF2-40B4-BE49-F238E27FC236}">
                <a16:creationId xmlns:a16="http://schemas.microsoft.com/office/drawing/2014/main" id="{08C2C545-D956-0577-9A1E-4537232BE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666" y="3267718"/>
            <a:ext cx="1905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21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4FBF6-F7F9-D7F2-6099-4E997F43CD8B}"/>
              </a:ext>
            </a:extLst>
          </p:cNvPr>
          <p:cNvSpPr>
            <a:spLocks noGrp="1"/>
          </p:cNvSpPr>
          <p:nvPr>
            <p:ph type="title"/>
          </p:nvPr>
        </p:nvSpPr>
        <p:spPr>
          <a:xfrm>
            <a:off x="265888" y="388326"/>
            <a:ext cx="12179031" cy="1325563"/>
          </a:xfrm>
        </p:spPr>
        <p:txBody>
          <a:bodyPr>
            <a:normAutofit/>
          </a:bodyPr>
          <a:lstStyle/>
          <a:p>
            <a:r>
              <a:rPr lang="fr-FR" sz="4200" u="sng" dirty="0">
                <a:solidFill>
                  <a:srgbClr val="002060"/>
                </a:solidFill>
              </a:rPr>
              <a:t>2. Communication adaptée:  </a:t>
            </a:r>
            <a:r>
              <a:rPr lang="fr-FR" sz="4200" b="1" i="1" u="sng" dirty="0">
                <a:solidFill>
                  <a:srgbClr val="002060"/>
                </a:solidFill>
              </a:rPr>
              <a:t>l’entretien motivationnel</a:t>
            </a:r>
          </a:p>
        </p:txBody>
      </p:sp>
      <p:sp>
        <p:nvSpPr>
          <p:cNvPr id="3" name="Espace réservé du contenu 2">
            <a:extLst>
              <a:ext uri="{FF2B5EF4-FFF2-40B4-BE49-F238E27FC236}">
                <a16:creationId xmlns:a16="http://schemas.microsoft.com/office/drawing/2014/main" id="{FD5B73BF-EC0D-51DB-0073-A653FA3B1AAA}"/>
              </a:ext>
            </a:extLst>
          </p:cNvPr>
          <p:cNvSpPr>
            <a:spLocks noGrp="1"/>
          </p:cNvSpPr>
          <p:nvPr>
            <p:ph idx="1"/>
          </p:nvPr>
        </p:nvSpPr>
        <p:spPr>
          <a:xfrm>
            <a:off x="535021" y="2154599"/>
            <a:ext cx="10963073" cy="3581653"/>
          </a:xfrm>
        </p:spPr>
        <p:txBody>
          <a:bodyPr>
            <a:normAutofit/>
          </a:bodyPr>
          <a:lstStyle/>
          <a:p>
            <a:r>
              <a:rPr lang="fr-CH" sz="3200" dirty="0"/>
              <a:t>« Conversation autour du changement dont le but est de renforcer la motivation et l’engagement au changement »</a:t>
            </a:r>
          </a:p>
          <a:p>
            <a:pPr marL="0" indent="0">
              <a:buNone/>
            </a:pPr>
            <a:endParaRPr lang="fr-CH" sz="3200" dirty="0"/>
          </a:p>
          <a:p>
            <a:r>
              <a:rPr lang="fr-CH" sz="3200" dirty="0"/>
              <a:t>Le travail sur les résistances au changement est primordial et l’ambivalence face au choix d’un nouveau mode de vie doit être mesurée, discutée et négociée</a:t>
            </a:r>
          </a:p>
          <a:p>
            <a:pPr marL="0" indent="0">
              <a:buNone/>
            </a:pPr>
            <a:endParaRPr lang="fr-CH" dirty="0"/>
          </a:p>
          <a:p>
            <a:endParaRPr lang="fr-FR" dirty="0"/>
          </a:p>
        </p:txBody>
      </p:sp>
      <p:sp>
        <p:nvSpPr>
          <p:cNvPr id="5" name="ZoneTexte 4">
            <a:extLst>
              <a:ext uri="{FF2B5EF4-FFF2-40B4-BE49-F238E27FC236}">
                <a16:creationId xmlns:a16="http://schemas.microsoft.com/office/drawing/2014/main" id="{3324E3CF-1D26-26D3-A35E-78F13E2F9D30}"/>
              </a:ext>
            </a:extLst>
          </p:cNvPr>
          <p:cNvSpPr txBox="1"/>
          <p:nvPr/>
        </p:nvSpPr>
        <p:spPr>
          <a:xfrm>
            <a:off x="535021" y="6176963"/>
            <a:ext cx="9153728" cy="369332"/>
          </a:xfrm>
          <a:prstGeom prst="rect">
            <a:avLst/>
          </a:prstGeom>
          <a:noFill/>
        </p:spPr>
        <p:txBody>
          <a:bodyPr wrap="square">
            <a:spAutoFit/>
          </a:bodyPr>
          <a:lstStyle/>
          <a:p>
            <a:r>
              <a:rPr lang="fr-CH" sz="1800" dirty="0"/>
              <a:t>B. </a:t>
            </a:r>
            <a:r>
              <a:rPr lang="fr-CH" sz="1800" dirty="0" err="1"/>
              <a:t>Lundahl</a:t>
            </a:r>
            <a:r>
              <a:rPr lang="fr-CH" sz="1800" dirty="0"/>
              <a:t> et al. / Patient Education and Counseling 93 (2013) 157–168</a:t>
            </a:r>
          </a:p>
        </p:txBody>
      </p:sp>
    </p:spTree>
    <p:extLst>
      <p:ext uri="{BB962C8B-B14F-4D97-AF65-F5344CB8AC3E}">
        <p14:creationId xmlns:p14="http://schemas.microsoft.com/office/powerpoint/2010/main" val="943441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AC6944-8E1C-9871-EB7A-C1F37C7EEA90}"/>
              </a:ext>
            </a:extLst>
          </p:cNvPr>
          <p:cNvSpPr>
            <a:spLocks noGrp="1"/>
          </p:cNvSpPr>
          <p:nvPr>
            <p:ph type="title"/>
          </p:nvPr>
        </p:nvSpPr>
        <p:spPr>
          <a:xfrm>
            <a:off x="216131" y="365125"/>
            <a:ext cx="11729433" cy="1325563"/>
          </a:xfrm>
        </p:spPr>
        <p:txBody>
          <a:bodyPr>
            <a:normAutofit/>
          </a:bodyPr>
          <a:lstStyle/>
          <a:p>
            <a:r>
              <a:rPr lang="fr-FR" sz="4000" dirty="0">
                <a:solidFill>
                  <a:srgbClr val="002060"/>
                </a:solidFill>
              </a:rPr>
              <a:t>4 processus fondamentaux de </a:t>
            </a:r>
            <a:r>
              <a:rPr lang="fr-FR" sz="4000" b="1" dirty="0">
                <a:solidFill>
                  <a:srgbClr val="002060"/>
                </a:solidFill>
              </a:rPr>
              <a:t>l’entretien motivationnel</a:t>
            </a:r>
            <a:endParaRPr lang="fr-FR" sz="4000" dirty="0">
              <a:solidFill>
                <a:srgbClr val="002060"/>
              </a:solidFill>
            </a:endParaRPr>
          </a:p>
        </p:txBody>
      </p:sp>
      <p:pic>
        <p:nvPicPr>
          <p:cNvPr id="5" name="Espace réservé du contenu 4" descr="Une image contenant texte&#10;&#10;Description générée automatiquement">
            <a:extLst>
              <a:ext uri="{FF2B5EF4-FFF2-40B4-BE49-F238E27FC236}">
                <a16:creationId xmlns:a16="http://schemas.microsoft.com/office/drawing/2014/main" id="{D43C4608-B2CB-4BB3-186D-C7656A92FF8F}"/>
              </a:ext>
            </a:extLst>
          </p:cNvPr>
          <p:cNvPicPr>
            <a:picLocks noGrp="1" noChangeAspect="1"/>
          </p:cNvPicPr>
          <p:nvPr>
            <p:ph idx="1"/>
          </p:nvPr>
        </p:nvPicPr>
        <p:blipFill rotWithShape="1">
          <a:blip r:embed="rId3"/>
          <a:srcRect b="34249"/>
          <a:stretch/>
        </p:blipFill>
        <p:spPr>
          <a:xfrm>
            <a:off x="838200" y="2218982"/>
            <a:ext cx="7127191" cy="2861059"/>
          </a:xfrm>
        </p:spPr>
      </p:pic>
      <p:sp>
        <p:nvSpPr>
          <p:cNvPr id="7" name="ZoneTexte 6">
            <a:extLst>
              <a:ext uri="{FF2B5EF4-FFF2-40B4-BE49-F238E27FC236}">
                <a16:creationId xmlns:a16="http://schemas.microsoft.com/office/drawing/2014/main" id="{44A76A3F-C4CB-17A1-F8D1-0334DD6AD632}"/>
              </a:ext>
            </a:extLst>
          </p:cNvPr>
          <p:cNvSpPr txBox="1"/>
          <p:nvPr/>
        </p:nvSpPr>
        <p:spPr>
          <a:xfrm>
            <a:off x="8171234" y="2846400"/>
            <a:ext cx="3774331" cy="1841530"/>
          </a:xfrm>
          <a:prstGeom prst="rect">
            <a:avLst/>
          </a:prstGeom>
          <a:noFill/>
          <a:ln>
            <a:solidFill>
              <a:schemeClr val="tx1"/>
            </a:solidFill>
          </a:ln>
        </p:spPr>
        <p:txBody>
          <a:bodyPr wrap="square">
            <a:spAutoFit/>
          </a:bodyPr>
          <a:lstStyle/>
          <a:p>
            <a:pPr>
              <a:lnSpc>
                <a:spcPct val="106000"/>
              </a:lnSpc>
              <a:spcAft>
                <a:spcPts val="800"/>
              </a:spcAft>
            </a:pPr>
            <a:r>
              <a:rPr lang="fr-CH" sz="1800" b="1" dirty="0">
                <a:effectLst/>
                <a:latin typeface="Calibri" panose="020F0502020204030204" pitchFamily="34" charset="0"/>
                <a:ea typeface="Calibri" panose="020F0502020204030204" pitchFamily="34" charset="0"/>
                <a:cs typeface="Times New Roman" panose="02020603050405020304" pitchFamily="18" charset="0"/>
              </a:rPr>
              <a:t>s’assurer que le patient progresse harmonieusement d’une étape à l’autre et, en cas de saut d’une étape, revenir si besoin à une étape précédente pour continuer à avancer (si résistance, « oui, mais »)</a:t>
            </a:r>
          </a:p>
        </p:txBody>
      </p:sp>
      <p:sp>
        <p:nvSpPr>
          <p:cNvPr id="9" name="ZoneTexte 8">
            <a:extLst>
              <a:ext uri="{FF2B5EF4-FFF2-40B4-BE49-F238E27FC236}">
                <a16:creationId xmlns:a16="http://schemas.microsoft.com/office/drawing/2014/main" id="{B8EDF73C-E5BF-674A-B505-24F58AE112AA}"/>
              </a:ext>
            </a:extLst>
          </p:cNvPr>
          <p:cNvSpPr txBox="1"/>
          <p:nvPr/>
        </p:nvSpPr>
        <p:spPr>
          <a:xfrm>
            <a:off x="418318" y="5978631"/>
            <a:ext cx="12753277" cy="514243"/>
          </a:xfrm>
          <a:prstGeom prst="rect">
            <a:avLst/>
          </a:prstGeom>
          <a:noFill/>
        </p:spPr>
        <p:txBody>
          <a:bodyPr wrap="square">
            <a:spAutoFit/>
          </a:bodyPr>
          <a:lstStyle/>
          <a:p>
            <a:pPr>
              <a:lnSpc>
                <a:spcPct val="106000"/>
              </a:lnSpc>
              <a:spcAft>
                <a:spcPts val="800"/>
              </a:spcAft>
            </a:pPr>
            <a:r>
              <a:rPr lang="fr-CH" sz="1000" dirty="0" err="1">
                <a:effectLst/>
                <a:latin typeface="Calibri" panose="020F0502020204030204" pitchFamily="34" charset="0"/>
                <a:ea typeface="Calibri" panose="020F0502020204030204" pitchFamily="34" charset="0"/>
                <a:cs typeface="Times New Roman" panose="02020603050405020304" pitchFamily="18" charset="0"/>
              </a:rPr>
              <a:t>Rollnick</a:t>
            </a:r>
            <a:r>
              <a:rPr lang="fr-CH" sz="1000" dirty="0">
                <a:effectLst/>
                <a:latin typeface="Calibri" panose="020F0502020204030204" pitchFamily="34" charset="0"/>
                <a:ea typeface="Calibri" panose="020F0502020204030204" pitchFamily="34" charset="0"/>
                <a:cs typeface="Times New Roman" panose="02020603050405020304" pitchFamily="18" charset="0"/>
              </a:rPr>
              <a:t> S, Miller W, Butler C. Pratique de l’entretien motivationnel : communiquer avec le patient en consultation. </a:t>
            </a:r>
            <a:r>
              <a:rPr lang="de-CH" sz="1000" dirty="0">
                <a:effectLst/>
                <a:latin typeface="Calibri" panose="020F0502020204030204" pitchFamily="34" charset="0"/>
                <a:ea typeface="Calibri" panose="020F0502020204030204" pitchFamily="34" charset="0"/>
                <a:cs typeface="Times New Roman" panose="02020603050405020304" pitchFamily="18" charset="0"/>
              </a:rPr>
              <a:t>Intereditions 2008</a:t>
            </a:r>
            <a:endParaRPr lang="fr-CH"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CA" sz="1000" dirty="0">
                <a:effectLst/>
                <a:latin typeface="Calibri" panose="020F0502020204030204" pitchFamily="34" charset="0"/>
                <a:ea typeface="Calibri" panose="020F0502020204030204" pitchFamily="34" charset="0"/>
                <a:cs typeface="Times New Roman" panose="02020603050405020304" pitchFamily="18" charset="0"/>
              </a:rPr>
              <a:t>Rollnick S, Butler C, </a:t>
            </a:r>
            <a:r>
              <a:rPr lang="en-CA" sz="1000" dirty="0" err="1">
                <a:effectLst/>
                <a:latin typeface="Calibri" panose="020F0502020204030204" pitchFamily="34" charset="0"/>
                <a:ea typeface="Calibri" panose="020F0502020204030204" pitchFamily="34" charset="0"/>
                <a:cs typeface="Times New Roman" panose="02020603050405020304" pitchFamily="18" charset="0"/>
              </a:rPr>
              <a:t>Kinnersley</a:t>
            </a:r>
            <a:r>
              <a:rPr lang="en-CA" sz="1000" dirty="0">
                <a:effectLst/>
                <a:latin typeface="Calibri" panose="020F0502020204030204" pitchFamily="34" charset="0"/>
                <a:ea typeface="Calibri" panose="020F0502020204030204" pitchFamily="34" charset="0"/>
                <a:cs typeface="Times New Roman" panose="02020603050405020304" pitchFamily="18" charset="0"/>
              </a:rPr>
              <a:t> P, Gregory G, Mash B. Motivational interviewing. </a:t>
            </a:r>
            <a:r>
              <a:rPr lang="fr-CH" sz="1000" dirty="0">
                <a:effectLst/>
                <a:latin typeface="Calibri" panose="020F0502020204030204" pitchFamily="34" charset="0"/>
                <a:ea typeface="Calibri" panose="020F0502020204030204" pitchFamily="34" charset="0"/>
                <a:cs typeface="Times New Roman" panose="02020603050405020304" pitchFamily="18" charset="0"/>
              </a:rPr>
              <a:t>BJM 2010; 340: c1900</a:t>
            </a:r>
          </a:p>
        </p:txBody>
      </p:sp>
    </p:spTree>
    <p:extLst>
      <p:ext uri="{BB962C8B-B14F-4D97-AF65-F5344CB8AC3E}">
        <p14:creationId xmlns:p14="http://schemas.microsoft.com/office/powerpoint/2010/main" val="7952887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80C15C-2B80-ECA1-58A3-2A407BB14859}"/>
              </a:ext>
            </a:extLst>
          </p:cNvPr>
          <p:cNvSpPr>
            <a:spLocks noGrp="1"/>
          </p:cNvSpPr>
          <p:nvPr>
            <p:ph type="title"/>
          </p:nvPr>
        </p:nvSpPr>
        <p:spPr>
          <a:xfrm>
            <a:off x="498763" y="464878"/>
            <a:ext cx="10515600" cy="1325563"/>
          </a:xfrm>
        </p:spPr>
        <p:txBody>
          <a:bodyPr/>
          <a:lstStyle/>
          <a:p>
            <a:r>
              <a:rPr lang="fr-CH" b="1" dirty="0">
                <a:solidFill>
                  <a:srgbClr val="002060"/>
                </a:solidFill>
              </a:rPr>
              <a:t>Quelques exemples</a:t>
            </a:r>
            <a:r>
              <a:rPr lang="fr-CH" dirty="0"/>
              <a:t/>
            </a:r>
            <a:br>
              <a:rPr lang="fr-CH" dirty="0"/>
            </a:br>
            <a:endParaRPr lang="fr-FR" dirty="0"/>
          </a:p>
        </p:txBody>
      </p:sp>
      <p:sp>
        <p:nvSpPr>
          <p:cNvPr id="3" name="Espace réservé du contenu 2">
            <a:extLst>
              <a:ext uri="{FF2B5EF4-FFF2-40B4-BE49-F238E27FC236}">
                <a16:creationId xmlns:a16="http://schemas.microsoft.com/office/drawing/2014/main" id="{C6E358F8-9AD5-AB81-B041-978D1648E156}"/>
              </a:ext>
            </a:extLst>
          </p:cNvPr>
          <p:cNvSpPr>
            <a:spLocks noGrp="1"/>
          </p:cNvSpPr>
          <p:nvPr>
            <p:ph idx="1"/>
          </p:nvPr>
        </p:nvSpPr>
        <p:spPr>
          <a:xfrm>
            <a:off x="257694" y="1790441"/>
            <a:ext cx="11676611" cy="4538749"/>
          </a:xfrm>
        </p:spPr>
        <p:txBody>
          <a:bodyPr>
            <a:normAutofit/>
          </a:bodyPr>
          <a:lstStyle/>
          <a:p>
            <a:pPr marL="514350" indent="-514350">
              <a:buAutoNum type="arabicPeriod"/>
            </a:pPr>
            <a:r>
              <a:rPr lang="fr-CH" i="1" dirty="0"/>
              <a:t>Seriez-vous d’accord que nous parlions un petit moment au sujet de ce comportement que vous avez choisi ?</a:t>
            </a:r>
          </a:p>
          <a:p>
            <a:pPr marL="514350" indent="-514350">
              <a:buAutoNum type="arabicPeriod"/>
            </a:pPr>
            <a:r>
              <a:rPr lang="fr-CH" i="1" dirty="0"/>
              <a:t>Que pensez-vous de votre … (alimentation, consommation de tabac, etc…) ?</a:t>
            </a:r>
          </a:p>
          <a:p>
            <a:pPr marL="514350" indent="-514350">
              <a:buAutoNum type="arabicPeriod"/>
            </a:pPr>
            <a:r>
              <a:rPr lang="fr-CH" i="1" dirty="0"/>
              <a:t>Quelles seraient pour vous les raisons de changer/arrêter/diminuer… ?</a:t>
            </a:r>
          </a:p>
          <a:p>
            <a:pPr marL="514350" indent="-514350">
              <a:buAutoNum type="arabicPeriod"/>
            </a:pPr>
            <a:r>
              <a:rPr lang="fr-CH" i="1" dirty="0"/>
              <a:t>Sur une échelle de 0 à 10, à quel point serait-il important pour vous de changer ?</a:t>
            </a:r>
          </a:p>
          <a:p>
            <a:pPr marL="514350" indent="-514350">
              <a:buAutoNum type="arabicPeriod"/>
            </a:pPr>
            <a:r>
              <a:rPr lang="fr-CH" i="1" dirty="0"/>
              <a:t>Si vous décidiez de changer de comportement (arrêter, diminuer, etc…), quels avantages auriez-vous d’avoir changé ?</a:t>
            </a:r>
          </a:p>
        </p:txBody>
      </p:sp>
    </p:spTree>
    <p:extLst>
      <p:ext uri="{BB962C8B-B14F-4D97-AF65-F5344CB8AC3E}">
        <p14:creationId xmlns:p14="http://schemas.microsoft.com/office/powerpoint/2010/main" val="88610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A0432-1F5D-19A5-F510-48F957CAAE3E}"/>
              </a:ext>
            </a:extLst>
          </p:cNvPr>
          <p:cNvSpPr>
            <a:spLocks noGrp="1"/>
          </p:cNvSpPr>
          <p:nvPr>
            <p:ph type="title"/>
          </p:nvPr>
        </p:nvSpPr>
        <p:spPr/>
        <p:txBody>
          <a:bodyPr/>
          <a:lstStyle/>
          <a:p>
            <a:r>
              <a:rPr lang="fr-FR" dirty="0">
                <a:solidFill>
                  <a:srgbClr val="002060"/>
                </a:solidFill>
              </a:rPr>
              <a:t>Stratégies de </a:t>
            </a:r>
            <a:r>
              <a:rPr lang="fr-FR" b="1" dirty="0">
                <a:solidFill>
                  <a:srgbClr val="002060"/>
                </a:solidFill>
              </a:rPr>
              <a:t>communication</a:t>
            </a:r>
          </a:p>
        </p:txBody>
      </p:sp>
      <p:pic>
        <p:nvPicPr>
          <p:cNvPr id="5" name="Espace réservé du contenu 4" descr="Une image contenant table&#10;&#10;Description générée automatiquement">
            <a:extLst>
              <a:ext uri="{FF2B5EF4-FFF2-40B4-BE49-F238E27FC236}">
                <a16:creationId xmlns:a16="http://schemas.microsoft.com/office/drawing/2014/main" id="{50907380-DFB0-1C0F-2A4B-B0511AB61140}"/>
              </a:ext>
            </a:extLst>
          </p:cNvPr>
          <p:cNvPicPr>
            <a:picLocks noGrp="1" noChangeAspect="1"/>
          </p:cNvPicPr>
          <p:nvPr>
            <p:ph idx="1"/>
          </p:nvPr>
        </p:nvPicPr>
        <p:blipFill>
          <a:blip r:embed="rId2"/>
          <a:stretch>
            <a:fillRect/>
          </a:stretch>
        </p:blipFill>
        <p:spPr>
          <a:xfrm>
            <a:off x="970290" y="1558439"/>
            <a:ext cx="9369357" cy="4164159"/>
          </a:xfrm>
        </p:spPr>
      </p:pic>
      <p:sp>
        <p:nvSpPr>
          <p:cNvPr id="3" name="Rectangle 2">
            <a:extLst>
              <a:ext uri="{FF2B5EF4-FFF2-40B4-BE49-F238E27FC236}">
                <a16:creationId xmlns:a16="http://schemas.microsoft.com/office/drawing/2014/main" id="{D68142EE-1076-6528-A78B-2FCDEFC01389}"/>
              </a:ext>
            </a:extLst>
          </p:cNvPr>
          <p:cNvSpPr/>
          <p:nvPr/>
        </p:nvSpPr>
        <p:spPr>
          <a:xfrm>
            <a:off x="970290" y="4771505"/>
            <a:ext cx="9369357" cy="951093"/>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1287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386FE0-CFE2-89D5-1E67-7232DC935EBE}"/>
              </a:ext>
            </a:extLst>
          </p:cNvPr>
          <p:cNvSpPr>
            <a:spLocks noGrp="1"/>
          </p:cNvSpPr>
          <p:nvPr>
            <p:ph type="title"/>
          </p:nvPr>
        </p:nvSpPr>
        <p:spPr>
          <a:xfrm>
            <a:off x="324255" y="105703"/>
            <a:ext cx="11029545" cy="1325563"/>
          </a:xfrm>
        </p:spPr>
        <p:txBody>
          <a:bodyPr/>
          <a:lstStyle/>
          <a:p>
            <a:r>
              <a:rPr lang="fr-CH" u="sng" dirty="0">
                <a:solidFill>
                  <a:srgbClr val="002060"/>
                </a:solidFill>
              </a:rPr>
              <a:t>3. L’ETP et </a:t>
            </a:r>
            <a:r>
              <a:rPr lang="fr-CH" b="1" u="sng" dirty="0">
                <a:solidFill>
                  <a:srgbClr val="002060"/>
                </a:solidFill>
              </a:rPr>
              <a:t>l’e-Santé </a:t>
            </a:r>
            <a:r>
              <a:rPr lang="fr-CH" u="sng" dirty="0">
                <a:solidFill>
                  <a:srgbClr val="002060"/>
                </a:solidFill>
              </a:rPr>
              <a:t>(</a:t>
            </a:r>
            <a:r>
              <a:rPr lang="fr-CH" u="sng" dirty="0" err="1">
                <a:solidFill>
                  <a:srgbClr val="002060"/>
                </a:solidFill>
              </a:rPr>
              <a:t>cybersanté</a:t>
            </a:r>
            <a:r>
              <a:rPr lang="fr-CH" u="sng" dirty="0">
                <a:solidFill>
                  <a:srgbClr val="002060"/>
                </a:solidFill>
              </a:rPr>
              <a:t>, télémédecine)</a:t>
            </a:r>
            <a:endParaRPr lang="fr-FR" u="sng" dirty="0">
              <a:solidFill>
                <a:srgbClr val="002060"/>
              </a:solidFill>
            </a:endParaRPr>
          </a:p>
        </p:txBody>
      </p:sp>
      <p:sp>
        <p:nvSpPr>
          <p:cNvPr id="3" name="Espace réservé du contenu 2">
            <a:extLst>
              <a:ext uri="{FF2B5EF4-FFF2-40B4-BE49-F238E27FC236}">
                <a16:creationId xmlns:a16="http://schemas.microsoft.com/office/drawing/2014/main" id="{18E4C8CB-C458-E670-DE3E-C9BFB473A804}"/>
              </a:ext>
            </a:extLst>
          </p:cNvPr>
          <p:cNvSpPr>
            <a:spLocks noGrp="1"/>
          </p:cNvSpPr>
          <p:nvPr>
            <p:ph idx="1"/>
          </p:nvPr>
        </p:nvSpPr>
        <p:spPr>
          <a:xfrm>
            <a:off x="838200" y="1690688"/>
            <a:ext cx="10515600" cy="4398827"/>
          </a:xfrm>
        </p:spPr>
        <p:txBody>
          <a:bodyPr>
            <a:normAutofit/>
          </a:bodyPr>
          <a:lstStyle/>
          <a:p>
            <a:r>
              <a:rPr lang="fr-CH" sz="3200" dirty="0"/>
              <a:t>Autres canaux d’informations et d’interaction entre médecin et malade</a:t>
            </a:r>
          </a:p>
          <a:p>
            <a:pPr marL="0" indent="0">
              <a:buNone/>
            </a:pPr>
            <a:endParaRPr lang="fr-CH" sz="3200" dirty="0"/>
          </a:p>
          <a:p>
            <a:r>
              <a:rPr lang="fr-CH" sz="3200" dirty="0"/>
              <a:t>Les ressources encore peu exploitées et méconnues</a:t>
            </a:r>
          </a:p>
          <a:p>
            <a:endParaRPr lang="fr-CH" sz="3200" dirty="0"/>
          </a:p>
          <a:p>
            <a:r>
              <a:rPr lang="fr-FR" sz="3200" dirty="0"/>
              <a:t>Ne peut pas remplacer toutes les prestations mais peut servir de </a:t>
            </a:r>
            <a:r>
              <a:rPr lang="fr-FR" sz="3200" b="1" dirty="0"/>
              <a:t>complément dans les soins à long terme</a:t>
            </a:r>
            <a:endParaRPr lang="fr-CH" sz="3200" dirty="0"/>
          </a:p>
          <a:p>
            <a:endParaRPr lang="fr-CH" sz="3200" dirty="0"/>
          </a:p>
        </p:txBody>
      </p:sp>
    </p:spTree>
    <p:extLst>
      <p:ext uri="{BB962C8B-B14F-4D97-AF65-F5344CB8AC3E}">
        <p14:creationId xmlns:p14="http://schemas.microsoft.com/office/powerpoint/2010/main" val="852837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491F6-FF71-E663-89D0-883D50C8E397}"/>
              </a:ext>
            </a:extLst>
          </p:cNvPr>
          <p:cNvSpPr>
            <a:spLocks noGrp="1"/>
          </p:cNvSpPr>
          <p:nvPr>
            <p:ph type="title"/>
          </p:nvPr>
        </p:nvSpPr>
        <p:spPr/>
        <p:txBody>
          <a:bodyPr/>
          <a:lstStyle/>
          <a:p>
            <a:r>
              <a:rPr lang="fr-CH" dirty="0">
                <a:solidFill>
                  <a:srgbClr val="002060"/>
                </a:solidFill>
              </a:rPr>
              <a:t>Objectifs pédagogiques</a:t>
            </a:r>
            <a:endParaRPr lang="fr-FR" dirty="0">
              <a:solidFill>
                <a:srgbClr val="002060"/>
              </a:solidFill>
            </a:endParaRPr>
          </a:p>
        </p:txBody>
      </p:sp>
      <p:sp>
        <p:nvSpPr>
          <p:cNvPr id="3" name="Espace réservé du contenu 2">
            <a:extLst>
              <a:ext uri="{FF2B5EF4-FFF2-40B4-BE49-F238E27FC236}">
                <a16:creationId xmlns:a16="http://schemas.microsoft.com/office/drawing/2014/main" id="{61F9465C-2EEB-1063-7A0A-9F95D1063220}"/>
              </a:ext>
            </a:extLst>
          </p:cNvPr>
          <p:cNvSpPr>
            <a:spLocks noGrp="1"/>
          </p:cNvSpPr>
          <p:nvPr>
            <p:ph idx="1"/>
          </p:nvPr>
        </p:nvSpPr>
        <p:spPr>
          <a:xfrm>
            <a:off x="838199" y="1825625"/>
            <a:ext cx="11004395" cy="4667250"/>
          </a:xfrm>
        </p:spPr>
        <p:txBody>
          <a:bodyPr>
            <a:normAutofit/>
          </a:bodyPr>
          <a:lstStyle/>
          <a:p>
            <a:pPr marL="514350" indent="-514350">
              <a:buAutoNum type="arabicPeriod"/>
            </a:pPr>
            <a:r>
              <a:rPr lang="fr-CH" sz="3200" dirty="0"/>
              <a:t>Connaître la </a:t>
            </a:r>
            <a:r>
              <a:rPr lang="fr-CH" sz="3200" b="1" dirty="0"/>
              <a:t>définition</a:t>
            </a:r>
            <a:r>
              <a:rPr lang="fr-CH" sz="3200" dirty="0"/>
              <a:t> de l’éducation thérapeutique</a:t>
            </a:r>
          </a:p>
          <a:p>
            <a:pPr marL="514350" indent="-514350">
              <a:buAutoNum type="arabicPeriod"/>
            </a:pPr>
            <a:endParaRPr lang="fr-CH" sz="1700" dirty="0"/>
          </a:p>
          <a:p>
            <a:pPr marL="514350" indent="-514350">
              <a:buAutoNum type="arabicPeriod"/>
            </a:pPr>
            <a:r>
              <a:rPr lang="fr-CH" sz="3200" dirty="0"/>
              <a:t>Comprendre les</a:t>
            </a:r>
            <a:r>
              <a:rPr lang="fr-CH" sz="3200" b="1" dirty="0"/>
              <a:t> objectifs </a:t>
            </a:r>
            <a:r>
              <a:rPr lang="fr-CH" sz="3200" dirty="0"/>
              <a:t>et les </a:t>
            </a:r>
            <a:r>
              <a:rPr lang="fr-CH" sz="3200" b="1" dirty="0"/>
              <a:t>résultats </a:t>
            </a:r>
            <a:r>
              <a:rPr lang="fr-CH" sz="3200" dirty="0"/>
              <a:t>de l’éducation thérapeutique dans les maladies </a:t>
            </a:r>
            <a:r>
              <a:rPr lang="fr-CH" sz="3200" dirty="0" smtClean="0"/>
              <a:t>chroniques en général, et </a:t>
            </a:r>
            <a:r>
              <a:rPr lang="fr-CH" sz="3200" dirty="0"/>
              <a:t>dans les MICI</a:t>
            </a:r>
          </a:p>
          <a:p>
            <a:pPr marL="514350" indent="-514350">
              <a:buAutoNum type="arabicPeriod"/>
            </a:pPr>
            <a:endParaRPr lang="fr-CH" sz="1400" dirty="0"/>
          </a:p>
          <a:p>
            <a:pPr marL="514350" indent="-514350">
              <a:buAutoNum type="arabicPeriod"/>
            </a:pPr>
            <a:r>
              <a:rPr lang="fr-CH" sz="3200" dirty="0"/>
              <a:t>Comprendre ce qu’est un </a:t>
            </a:r>
            <a:r>
              <a:rPr lang="fr-CH" sz="3200" b="1" dirty="0"/>
              <a:t>projet d’éducation thérapeutique </a:t>
            </a:r>
            <a:r>
              <a:rPr lang="fr-CH" sz="3200" dirty="0"/>
              <a:t>:</a:t>
            </a:r>
          </a:p>
          <a:p>
            <a:pPr marL="514350" indent="-514350">
              <a:buAutoNum type="arabicPeriod"/>
            </a:pPr>
            <a:endParaRPr lang="fr-CH" sz="1400" b="1" dirty="0"/>
          </a:p>
          <a:p>
            <a:pPr marL="514350" indent="-514350">
              <a:buAutoNum type="arabicPeriod"/>
            </a:pPr>
            <a:r>
              <a:rPr lang="fr-CH" sz="3200" b="1" dirty="0"/>
              <a:t>Outils spécifiques</a:t>
            </a:r>
            <a:r>
              <a:rPr lang="fr-CH" sz="3200" dirty="0"/>
              <a:t>: supports pédagogiques, l’entretien motivationnel, l’e-Santé…</a:t>
            </a:r>
            <a:endParaRPr lang="fr-FR" sz="3200" dirty="0"/>
          </a:p>
        </p:txBody>
      </p:sp>
    </p:spTree>
    <p:extLst>
      <p:ext uri="{BB962C8B-B14F-4D97-AF65-F5344CB8AC3E}">
        <p14:creationId xmlns:p14="http://schemas.microsoft.com/office/powerpoint/2010/main" val="2248252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CFC129-AA89-0041-A1C6-9CCD157D4AA2}"/>
              </a:ext>
            </a:extLst>
          </p:cNvPr>
          <p:cNvSpPr>
            <a:spLocks noGrp="1"/>
          </p:cNvSpPr>
          <p:nvPr>
            <p:ph type="title"/>
          </p:nvPr>
        </p:nvSpPr>
        <p:spPr>
          <a:xfrm>
            <a:off x="501482" y="31991"/>
            <a:ext cx="10515600" cy="1325563"/>
          </a:xfrm>
        </p:spPr>
        <p:txBody>
          <a:bodyPr/>
          <a:lstStyle/>
          <a:p>
            <a:r>
              <a:rPr lang="fr-FR" b="1" dirty="0">
                <a:solidFill>
                  <a:srgbClr val="002060"/>
                </a:solidFill>
              </a:rPr>
              <a:t>Cyber-éducation</a:t>
            </a:r>
          </a:p>
        </p:txBody>
      </p:sp>
      <p:sp>
        <p:nvSpPr>
          <p:cNvPr id="3" name="Espace réservé du contenu 2">
            <a:extLst>
              <a:ext uri="{FF2B5EF4-FFF2-40B4-BE49-F238E27FC236}">
                <a16:creationId xmlns:a16="http://schemas.microsoft.com/office/drawing/2014/main" id="{343DA277-FAAA-D045-9B22-A03008098968}"/>
              </a:ext>
            </a:extLst>
          </p:cNvPr>
          <p:cNvSpPr>
            <a:spLocks noGrp="1"/>
          </p:cNvSpPr>
          <p:nvPr>
            <p:ph idx="1"/>
          </p:nvPr>
        </p:nvSpPr>
        <p:spPr>
          <a:xfrm>
            <a:off x="491455" y="2001692"/>
            <a:ext cx="11700545" cy="1475154"/>
          </a:xfrm>
        </p:spPr>
        <p:txBody>
          <a:bodyPr/>
          <a:lstStyle/>
          <a:p>
            <a:r>
              <a:rPr lang="fr-FR" dirty="0"/>
              <a:t>Programmes éducatifs en ligne</a:t>
            </a:r>
          </a:p>
        </p:txBody>
      </p:sp>
      <p:pic>
        <p:nvPicPr>
          <p:cNvPr id="8" name="Image 7">
            <a:extLst>
              <a:ext uri="{FF2B5EF4-FFF2-40B4-BE49-F238E27FC236}">
                <a16:creationId xmlns:a16="http://schemas.microsoft.com/office/drawing/2014/main" id="{3A3CF7E1-0DA7-5842-8B56-15F6D363A312}"/>
              </a:ext>
            </a:extLst>
          </p:cNvPr>
          <p:cNvPicPr>
            <a:picLocks noChangeAspect="1"/>
          </p:cNvPicPr>
          <p:nvPr/>
        </p:nvPicPr>
        <p:blipFill rotWithShape="1">
          <a:blip r:embed="rId3"/>
          <a:srcRect l="11009" t="-9433" r="3887" b="7209"/>
          <a:stretch/>
        </p:blipFill>
        <p:spPr>
          <a:xfrm>
            <a:off x="413167" y="3167286"/>
            <a:ext cx="2021138" cy="662101"/>
          </a:xfrm>
          <a:prstGeom prst="rect">
            <a:avLst/>
          </a:prstGeom>
        </p:spPr>
      </p:pic>
      <p:pic>
        <p:nvPicPr>
          <p:cNvPr id="9" name="Image 8">
            <a:extLst>
              <a:ext uri="{FF2B5EF4-FFF2-40B4-BE49-F238E27FC236}">
                <a16:creationId xmlns:a16="http://schemas.microsoft.com/office/drawing/2014/main" id="{FF6D9D69-A838-D543-ABCD-C930E841AB06}"/>
              </a:ext>
            </a:extLst>
          </p:cNvPr>
          <p:cNvPicPr>
            <a:picLocks noChangeAspect="1"/>
          </p:cNvPicPr>
          <p:nvPr/>
        </p:nvPicPr>
        <p:blipFill>
          <a:blip r:embed="rId4"/>
          <a:stretch>
            <a:fillRect/>
          </a:stretch>
        </p:blipFill>
        <p:spPr>
          <a:xfrm>
            <a:off x="2434305" y="3167286"/>
            <a:ext cx="4408119" cy="2110755"/>
          </a:xfrm>
          <a:prstGeom prst="rect">
            <a:avLst/>
          </a:prstGeom>
        </p:spPr>
      </p:pic>
      <p:pic>
        <p:nvPicPr>
          <p:cNvPr id="10" name="Image 9">
            <a:extLst>
              <a:ext uri="{FF2B5EF4-FFF2-40B4-BE49-F238E27FC236}">
                <a16:creationId xmlns:a16="http://schemas.microsoft.com/office/drawing/2014/main" id="{873E7B66-427D-FB45-8D74-B6158F67F036}"/>
              </a:ext>
            </a:extLst>
          </p:cNvPr>
          <p:cNvPicPr>
            <a:picLocks noChangeAspect="1"/>
          </p:cNvPicPr>
          <p:nvPr/>
        </p:nvPicPr>
        <p:blipFill>
          <a:blip r:embed="rId5"/>
          <a:stretch>
            <a:fillRect/>
          </a:stretch>
        </p:blipFill>
        <p:spPr>
          <a:xfrm>
            <a:off x="3284448" y="3167286"/>
            <a:ext cx="5013831" cy="2338247"/>
          </a:xfrm>
          <a:prstGeom prst="rect">
            <a:avLst/>
          </a:prstGeom>
        </p:spPr>
      </p:pic>
      <p:pic>
        <p:nvPicPr>
          <p:cNvPr id="11" name="Image 10">
            <a:extLst>
              <a:ext uri="{FF2B5EF4-FFF2-40B4-BE49-F238E27FC236}">
                <a16:creationId xmlns:a16="http://schemas.microsoft.com/office/drawing/2014/main" id="{2DEC1490-1388-834A-B9E9-E9378988D1F6}"/>
              </a:ext>
            </a:extLst>
          </p:cNvPr>
          <p:cNvPicPr>
            <a:picLocks noChangeAspect="1"/>
          </p:cNvPicPr>
          <p:nvPr/>
        </p:nvPicPr>
        <p:blipFill>
          <a:blip r:embed="rId6"/>
          <a:stretch>
            <a:fillRect/>
          </a:stretch>
        </p:blipFill>
        <p:spPr>
          <a:xfrm>
            <a:off x="4160139" y="3182083"/>
            <a:ext cx="5561374" cy="2565229"/>
          </a:xfrm>
          <a:prstGeom prst="rect">
            <a:avLst/>
          </a:prstGeom>
        </p:spPr>
      </p:pic>
      <p:pic>
        <p:nvPicPr>
          <p:cNvPr id="13" name="Image 12">
            <a:extLst>
              <a:ext uri="{FF2B5EF4-FFF2-40B4-BE49-F238E27FC236}">
                <a16:creationId xmlns:a16="http://schemas.microsoft.com/office/drawing/2014/main" id="{654BFD6D-BF8E-9A48-900E-AAF539F37589}"/>
              </a:ext>
            </a:extLst>
          </p:cNvPr>
          <p:cNvPicPr>
            <a:picLocks noChangeAspect="1"/>
          </p:cNvPicPr>
          <p:nvPr/>
        </p:nvPicPr>
        <p:blipFill>
          <a:blip r:embed="rId7"/>
          <a:stretch>
            <a:fillRect/>
          </a:stretch>
        </p:blipFill>
        <p:spPr>
          <a:xfrm>
            <a:off x="6019250" y="3429000"/>
            <a:ext cx="5532047" cy="2333109"/>
          </a:xfrm>
          <a:prstGeom prst="rect">
            <a:avLst/>
          </a:prstGeom>
        </p:spPr>
      </p:pic>
    </p:spTree>
    <p:extLst>
      <p:ext uri="{BB962C8B-B14F-4D97-AF65-F5344CB8AC3E}">
        <p14:creationId xmlns:p14="http://schemas.microsoft.com/office/powerpoint/2010/main" val="29726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F9487305-B8F2-9A4D-90AA-3C55714647D1}"/>
              </a:ext>
            </a:extLst>
          </p:cNvPr>
          <p:cNvSpPr/>
          <p:nvPr/>
        </p:nvSpPr>
        <p:spPr>
          <a:xfrm>
            <a:off x="4747580" y="913365"/>
            <a:ext cx="1594339" cy="1359876"/>
          </a:xfrm>
          <a:prstGeom prst="ellipse">
            <a:avLst/>
          </a:prstGeom>
          <a:solidFill>
            <a:srgbClr val="9CB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Education</a:t>
            </a:r>
          </a:p>
        </p:txBody>
      </p:sp>
      <p:sp>
        <p:nvSpPr>
          <p:cNvPr id="6" name="Ellipse 5">
            <a:extLst>
              <a:ext uri="{FF2B5EF4-FFF2-40B4-BE49-F238E27FC236}">
                <a16:creationId xmlns:a16="http://schemas.microsoft.com/office/drawing/2014/main" id="{89E97372-3AF2-B14A-84CA-EC75825921F0}"/>
              </a:ext>
            </a:extLst>
          </p:cNvPr>
          <p:cNvSpPr/>
          <p:nvPr/>
        </p:nvSpPr>
        <p:spPr>
          <a:xfrm>
            <a:off x="5047558" y="4118930"/>
            <a:ext cx="1772631" cy="1418602"/>
          </a:xfrm>
          <a:prstGeom prst="ellipse">
            <a:avLst/>
          </a:prstGeom>
          <a:solidFill>
            <a:srgbClr val="44A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Diagnostic, suivi</a:t>
            </a:r>
          </a:p>
        </p:txBody>
      </p:sp>
      <p:cxnSp>
        <p:nvCxnSpPr>
          <p:cNvPr id="10" name="Connecteur droit 9">
            <a:extLst>
              <a:ext uri="{FF2B5EF4-FFF2-40B4-BE49-F238E27FC236}">
                <a16:creationId xmlns:a16="http://schemas.microsoft.com/office/drawing/2014/main" id="{7957B661-1CCA-B24A-AA5F-B1EA3BE01596}"/>
              </a:ext>
            </a:extLst>
          </p:cNvPr>
          <p:cNvCxnSpPr/>
          <p:nvPr/>
        </p:nvCxnSpPr>
        <p:spPr>
          <a:xfrm flipV="1">
            <a:off x="3575325" y="1932462"/>
            <a:ext cx="1242646" cy="984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43A56141-9503-DB41-9C6D-29B050A5116C}"/>
              </a:ext>
            </a:extLst>
          </p:cNvPr>
          <p:cNvCxnSpPr>
            <a:cxnSpLocks/>
          </p:cNvCxnSpPr>
          <p:nvPr/>
        </p:nvCxnSpPr>
        <p:spPr>
          <a:xfrm flipV="1">
            <a:off x="3836583" y="3209800"/>
            <a:ext cx="1466361" cy="259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4AB67E8-6118-3D48-B620-05FA12660DBC}"/>
              </a:ext>
            </a:extLst>
          </p:cNvPr>
          <p:cNvCxnSpPr>
            <a:cxnSpLocks/>
          </p:cNvCxnSpPr>
          <p:nvPr/>
        </p:nvCxnSpPr>
        <p:spPr>
          <a:xfrm>
            <a:off x="3571674" y="4235133"/>
            <a:ext cx="1432048" cy="406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C9A01F6-0908-2D4A-AB28-96A4AB1BC86F}"/>
              </a:ext>
            </a:extLst>
          </p:cNvPr>
          <p:cNvSpPr txBox="1"/>
          <p:nvPr/>
        </p:nvSpPr>
        <p:spPr>
          <a:xfrm>
            <a:off x="6820189" y="4280582"/>
            <a:ext cx="5236994" cy="1754326"/>
          </a:xfrm>
          <a:prstGeom prst="rect">
            <a:avLst/>
          </a:prstGeom>
          <a:noFill/>
        </p:spPr>
        <p:txBody>
          <a:bodyPr wrap="square" rtlCol="0">
            <a:spAutoFit/>
          </a:bodyPr>
          <a:lstStyle/>
          <a:p>
            <a:pPr marL="285750" indent="-285750">
              <a:buFont typeface="Arial" panose="020B0604020202020204" pitchFamily="34" charset="0"/>
              <a:buChar char="•"/>
            </a:pPr>
            <a:r>
              <a:rPr lang="fr-FR" dirty="0"/>
              <a:t>Suivi évolution clinique</a:t>
            </a:r>
          </a:p>
          <a:p>
            <a:pPr marL="285750" indent="-285750">
              <a:buFont typeface="Arial" panose="020B0604020202020204" pitchFamily="34" charset="0"/>
              <a:buChar char="•"/>
            </a:pPr>
            <a:r>
              <a:rPr lang="fr-FR" dirty="0"/>
              <a:t>Suivi paramètres biologiques</a:t>
            </a:r>
          </a:p>
          <a:p>
            <a:pPr marL="285750" indent="-285750">
              <a:buFont typeface="Arial" panose="020B0604020202020204" pitchFamily="34" charset="0"/>
              <a:buChar char="•"/>
            </a:pPr>
            <a:r>
              <a:rPr lang="fr-FR" dirty="0"/>
              <a:t>Suivi des effets secondaires</a:t>
            </a:r>
          </a:p>
          <a:p>
            <a:pPr marL="285750" indent="-285750">
              <a:buFont typeface="Arial" panose="020B0604020202020204" pitchFamily="34" charset="0"/>
              <a:buChar char="•"/>
            </a:pPr>
            <a:r>
              <a:rPr lang="fr-FR" dirty="0"/>
              <a:t>Traitement précoce des rechutes et prévention des complications</a:t>
            </a:r>
          </a:p>
          <a:p>
            <a:endParaRPr lang="fr-FR" dirty="0"/>
          </a:p>
        </p:txBody>
      </p:sp>
      <p:sp>
        <p:nvSpPr>
          <p:cNvPr id="20" name="Titre 1">
            <a:extLst>
              <a:ext uri="{FF2B5EF4-FFF2-40B4-BE49-F238E27FC236}">
                <a16:creationId xmlns:a16="http://schemas.microsoft.com/office/drawing/2014/main" id="{135C7B28-36A5-0148-ABDE-79D4C8A35EF5}"/>
              </a:ext>
            </a:extLst>
          </p:cNvPr>
          <p:cNvSpPr txBox="1">
            <a:spLocks/>
          </p:cNvSpPr>
          <p:nvPr/>
        </p:nvSpPr>
        <p:spPr>
          <a:xfrm>
            <a:off x="158722" y="153561"/>
            <a:ext cx="11714410" cy="653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b="1" dirty="0"/>
              <a:t>La télémédecine pour amélioration la prise en charge des MICI </a:t>
            </a:r>
          </a:p>
        </p:txBody>
      </p:sp>
      <p:sp>
        <p:nvSpPr>
          <p:cNvPr id="5" name="Ellipse 4">
            <a:extLst>
              <a:ext uri="{FF2B5EF4-FFF2-40B4-BE49-F238E27FC236}">
                <a16:creationId xmlns:a16="http://schemas.microsoft.com/office/drawing/2014/main" id="{B806E3AE-A88C-C54E-9C3E-B98BE44AD41F}"/>
              </a:ext>
            </a:extLst>
          </p:cNvPr>
          <p:cNvSpPr/>
          <p:nvPr/>
        </p:nvSpPr>
        <p:spPr>
          <a:xfrm>
            <a:off x="5302663" y="2430496"/>
            <a:ext cx="1711571" cy="1359876"/>
          </a:xfrm>
          <a:prstGeom prst="ellipse">
            <a:avLst/>
          </a:prstGeom>
          <a:solidFill>
            <a:srgbClr val="80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Adhérence</a:t>
            </a:r>
          </a:p>
        </p:txBody>
      </p:sp>
      <p:sp>
        <p:nvSpPr>
          <p:cNvPr id="3" name="Ellipse 2">
            <a:extLst>
              <a:ext uri="{FF2B5EF4-FFF2-40B4-BE49-F238E27FC236}">
                <a16:creationId xmlns:a16="http://schemas.microsoft.com/office/drawing/2014/main" id="{351C588E-E2AF-7D4D-AA2B-9B5B446DDE44}"/>
              </a:ext>
            </a:extLst>
          </p:cNvPr>
          <p:cNvSpPr/>
          <p:nvPr/>
        </p:nvSpPr>
        <p:spPr>
          <a:xfrm>
            <a:off x="1540597" y="2444309"/>
            <a:ext cx="2362200" cy="2305050"/>
          </a:xfrm>
          <a:prstGeom prst="ellipse">
            <a:avLst/>
          </a:prstGeom>
          <a:solidFill>
            <a:srgbClr val="C3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TELE-MICI</a:t>
            </a:r>
          </a:p>
        </p:txBody>
      </p:sp>
      <p:sp>
        <p:nvSpPr>
          <p:cNvPr id="21" name="ZoneTexte 20">
            <a:extLst>
              <a:ext uri="{FF2B5EF4-FFF2-40B4-BE49-F238E27FC236}">
                <a16:creationId xmlns:a16="http://schemas.microsoft.com/office/drawing/2014/main" id="{DAED5E13-8EE7-CA41-BA5B-7CA39E5C6155}"/>
              </a:ext>
            </a:extLst>
          </p:cNvPr>
          <p:cNvSpPr txBox="1"/>
          <p:nvPr/>
        </p:nvSpPr>
        <p:spPr>
          <a:xfrm>
            <a:off x="6361923" y="1060942"/>
            <a:ext cx="5830077" cy="1200329"/>
          </a:xfrm>
          <a:prstGeom prst="rect">
            <a:avLst/>
          </a:prstGeom>
          <a:noFill/>
        </p:spPr>
        <p:txBody>
          <a:bodyPr wrap="square" rtlCol="0">
            <a:spAutoFit/>
          </a:bodyPr>
          <a:lstStyle/>
          <a:p>
            <a:pPr marL="285750" indent="-285750">
              <a:buFont typeface="Arial" panose="020B0604020202020204" pitchFamily="34" charset="0"/>
              <a:buChar char="•"/>
            </a:pPr>
            <a:r>
              <a:rPr lang="fr-FR" dirty="0"/>
              <a:t>Meilleure compréhension de la maladie, des traitements</a:t>
            </a:r>
          </a:p>
          <a:p>
            <a:pPr marL="285750" indent="-285750">
              <a:buFont typeface="Arial" panose="020B0604020202020204" pitchFamily="34" charset="0"/>
              <a:buChar char="•"/>
            </a:pPr>
            <a:r>
              <a:rPr lang="fr-FR" dirty="0"/>
              <a:t>Reconnaître les poussées</a:t>
            </a:r>
          </a:p>
          <a:p>
            <a:pPr marL="285750" indent="-285750">
              <a:buFont typeface="Arial" panose="020B0604020202020204" pitchFamily="34" charset="0"/>
              <a:buChar char="•"/>
            </a:pPr>
            <a:r>
              <a:rPr lang="fr-FR" dirty="0"/>
              <a:t>Comprendre l’importance du suivi</a:t>
            </a:r>
          </a:p>
          <a:p>
            <a:endParaRPr lang="fr-FR" dirty="0"/>
          </a:p>
        </p:txBody>
      </p:sp>
      <p:sp>
        <p:nvSpPr>
          <p:cNvPr id="22" name="ZoneTexte 21">
            <a:extLst>
              <a:ext uri="{FF2B5EF4-FFF2-40B4-BE49-F238E27FC236}">
                <a16:creationId xmlns:a16="http://schemas.microsoft.com/office/drawing/2014/main" id="{45353E44-2A64-D546-9215-E9F037ECF41F}"/>
              </a:ext>
            </a:extLst>
          </p:cNvPr>
          <p:cNvSpPr txBox="1"/>
          <p:nvPr/>
        </p:nvSpPr>
        <p:spPr>
          <a:xfrm>
            <a:off x="7017705" y="2627027"/>
            <a:ext cx="4824466" cy="1200329"/>
          </a:xfrm>
          <a:prstGeom prst="rect">
            <a:avLst/>
          </a:prstGeom>
          <a:noFill/>
        </p:spPr>
        <p:txBody>
          <a:bodyPr wrap="square" rtlCol="0">
            <a:spAutoFit/>
          </a:bodyPr>
          <a:lstStyle/>
          <a:p>
            <a:pPr marL="285750" indent="-285750">
              <a:buFont typeface="Arial" panose="020B0604020202020204" pitchFamily="34" charset="0"/>
              <a:buChar char="•"/>
            </a:pPr>
            <a:r>
              <a:rPr lang="fr-FR" dirty="0"/>
              <a:t>Amélioration adhérence aux mesures de prévention</a:t>
            </a:r>
          </a:p>
          <a:p>
            <a:pPr marL="285750" indent="-285750">
              <a:buFont typeface="Arial" panose="020B0604020202020204" pitchFamily="34" charset="0"/>
              <a:buChar char="•"/>
            </a:pPr>
            <a:r>
              <a:rPr lang="fr-FR" dirty="0"/>
              <a:t>Observance au traitement (rappels)</a:t>
            </a:r>
          </a:p>
          <a:p>
            <a:endParaRPr lang="fr-FR" dirty="0"/>
          </a:p>
        </p:txBody>
      </p:sp>
      <p:sp>
        <p:nvSpPr>
          <p:cNvPr id="14" name="Ellipse 13">
            <a:extLst>
              <a:ext uri="{FF2B5EF4-FFF2-40B4-BE49-F238E27FC236}">
                <a16:creationId xmlns:a16="http://schemas.microsoft.com/office/drawing/2014/main" id="{36D940CE-25B2-2847-9843-DD42292D60A1}"/>
              </a:ext>
            </a:extLst>
          </p:cNvPr>
          <p:cNvSpPr/>
          <p:nvPr/>
        </p:nvSpPr>
        <p:spPr>
          <a:xfrm>
            <a:off x="3575325" y="5261206"/>
            <a:ext cx="1727338" cy="1359876"/>
          </a:xfrm>
          <a:prstGeom prst="ellipse">
            <a:avLst/>
          </a:prstGeom>
          <a:solidFill>
            <a:srgbClr val="FA9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Intéraction</a:t>
            </a:r>
            <a:r>
              <a:rPr lang="fr-FR" dirty="0"/>
              <a:t> Patient-soignant</a:t>
            </a:r>
          </a:p>
        </p:txBody>
      </p:sp>
      <p:cxnSp>
        <p:nvCxnSpPr>
          <p:cNvPr id="15" name="Connecteur droit 14">
            <a:extLst>
              <a:ext uri="{FF2B5EF4-FFF2-40B4-BE49-F238E27FC236}">
                <a16:creationId xmlns:a16="http://schemas.microsoft.com/office/drawing/2014/main" id="{709059F9-D5E7-584B-AC3E-82F8463C3F28}"/>
              </a:ext>
            </a:extLst>
          </p:cNvPr>
          <p:cNvCxnSpPr>
            <a:cxnSpLocks/>
          </p:cNvCxnSpPr>
          <p:nvPr/>
        </p:nvCxnSpPr>
        <p:spPr>
          <a:xfrm>
            <a:off x="2877655" y="4710597"/>
            <a:ext cx="727668" cy="971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DF3CF50E-4651-7048-BA22-058CF911B34D}"/>
              </a:ext>
            </a:extLst>
          </p:cNvPr>
          <p:cNvSpPr txBox="1"/>
          <p:nvPr/>
        </p:nvSpPr>
        <p:spPr>
          <a:xfrm>
            <a:off x="5282599" y="5926608"/>
            <a:ext cx="6054480" cy="646331"/>
          </a:xfrm>
          <a:prstGeom prst="rect">
            <a:avLst/>
          </a:prstGeom>
          <a:noFill/>
        </p:spPr>
        <p:txBody>
          <a:bodyPr wrap="square" rtlCol="0">
            <a:spAutoFit/>
          </a:bodyPr>
          <a:lstStyle/>
          <a:p>
            <a:pPr marL="285750" indent="-285750">
              <a:buFont typeface="Arial" panose="020B0604020202020204" pitchFamily="34" charset="0"/>
              <a:buChar char="•"/>
            </a:pPr>
            <a:r>
              <a:rPr lang="fr-FR" dirty="0"/>
              <a:t>Contacts fréquents et réguliers</a:t>
            </a:r>
          </a:p>
          <a:p>
            <a:pPr marL="285750" indent="-285750">
              <a:buFont typeface="Arial" panose="020B0604020202020204" pitchFamily="34" charset="0"/>
              <a:buChar char="•"/>
            </a:pPr>
            <a:r>
              <a:rPr lang="fr-FR" dirty="0"/>
              <a:t>Approche collaborative des soins qui inclut le patient</a:t>
            </a:r>
          </a:p>
        </p:txBody>
      </p:sp>
    </p:spTree>
    <p:extLst>
      <p:ext uri="{BB962C8B-B14F-4D97-AF65-F5344CB8AC3E}">
        <p14:creationId xmlns:p14="http://schemas.microsoft.com/office/powerpoint/2010/main" val="2107438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BF964-C7E6-0544-8B75-9581D63A0C87}"/>
              </a:ext>
            </a:extLst>
          </p:cNvPr>
          <p:cNvSpPr txBox="1">
            <a:spLocks/>
          </p:cNvSpPr>
          <p:nvPr/>
        </p:nvSpPr>
        <p:spPr>
          <a:xfrm>
            <a:off x="1636531" y="322495"/>
            <a:ext cx="10552345" cy="8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700" dirty="0"/>
              <a:t>Diverses </a:t>
            </a:r>
            <a:r>
              <a:rPr lang="fr-FR" sz="3700" dirty="0" err="1"/>
              <a:t>app</a:t>
            </a:r>
            <a:r>
              <a:rPr lang="fr-FR" sz="3700" dirty="0"/>
              <a:t> en ligne et mobiles ont été développées</a:t>
            </a:r>
            <a:endParaRPr lang="en-US" sz="3700" dirty="0"/>
          </a:p>
        </p:txBody>
      </p:sp>
      <p:pic>
        <p:nvPicPr>
          <p:cNvPr id="3" name="Inhaltsplatzhalter 4">
            <a:extLst>
              <a:ext uri="{FF2B5EF4-FFF2-40B4-BE49-F238E27FC236}">
                <a16:creationId xmlns:a16="http://schemas.microsoft.com/office/drawing/2014/main" id="{F085BB6E-1E6E-344F-A6E7-A6A47132D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92" y="2114546"/>
            <a:ext cx="2284490" cy="3701073"/>
          </a:xfrm>
          <a:prstGeom prst="rect">
            <a:avLst/>
          </a:prstGeom>
        </p:spPr>
      </p:pic>
      <p:sp>
        <p:nvSpPr>
          <p:cNvPr id="4" name="Inhaltsplatzhalter 3">
            <a:extLst>
              <a:ext uri="{FF2B5EF4-FFF2-40B4-BE49-F238E27FC236}">
                <a16:creationId xmlns:a16="http://schemas.microsoft.com/office/drawing/2014/main" id="{E7B28E13-32EA-214C-BA28-4D187E9B724D}"/>
              </a:ext>
            </a:extLst>
          </p:cNvPr>
          <p:cNvSpPr txBox="1">
            <a:spLocks/>
          </p:cNvSpPr>
          <p:nvPr/>
        </p:nvSpPr>
        <p:spPr>
          <a:xfrm>
            <a:off x="2596317" y="2114546"/>
            <a:ext cx="4077199" cy="4208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Suivi</a:t>
            </a:r>
            <a:r>
              <a:rPr lang="en-US" sz="2400" dirty="0"/>
              <a:t> </a:t>
            </a:r>
            <a:r>
              <a:rPr lang="en-US" sz="2400" dirty="0" err="1"/>
              <a:t>continu</a:t>
            </a:r>
            <a:r>
              <a:rPr lang="en-US" sz="2400" dirty="0"/>
              <a:t> </a:t>
            </a:r>
            <a:r>
              <a:rPr lang="en-US" sz="2400" dirty="0">
                <a:sym typeface="Wingdings" pitchFamily="2" charset="2"/>
              </a:rPr>
              <a:t> </a:t>
            </a:r>
            <a:r>
              <a:rPr lang="en-US" sz="2400" dirty="0" err="1"/>
              <a:t>répond</a:t>
            </a:r>
            <a:r>
              <a:rPr lang="en-US" sz="2400" dirty="0"/>
              <a:t> </a:t>
            </a:r>
            <a:r>
              <a:rPr lang="en-US" sz="2400" dirty="0" err="1"/>
              <a:t>à</a:t>
            </a:r>
            <a:r>
              <a:rPr lang="en-US" sz="2400" dirty="0"/>
              <a:t> des questions sur son </a:t>
            </a:r>
            <a:r>
              <a:rPr lang="en-US" sz="2400" dirty="0" err="1"/>
              <a:t>téléphone</a:t>
            </a:r>
            <a:endParaRPr lang="en-US" sz="2400" dirty="0"/>
          </a:p>
          <a:p>
            <a:pPr marL="0" indent="0">
              <a:buNone/>
            </a:pPr>
            <a:endParaRPr lang="en-US" sz="700" dirty="0"/>
          </a:p>
          <a:p>
            <a:r>
              <a:rPr lang="en-US" sz="2400" dirty="0"/>
              <a:t>Score et </a:t>
            </a:r>
            <a:r>
              <a:rPr lang="en-US" sz="2400" dirty="0" err="1"/>
              <a:t>évolution</a:t>
            </a:r>
            <a:r>
              <a:rPr lang="en-US" sz="2400" dirty="0"/>
              <a:t> </a:t>
            </a:r>
            <a:r>
              <a:rPr lang="en-US" sz="2400" dirty="0" err="1"/>
              <a:t>suivi</a:t>
            </a:r>
            <a:r>
              <a:rPr lang="en-US" sz="2400" dirty="0"/>
              <a:t> par le </a:t>
            </a:r>
            <a:r>
              <a:rPr lang="en-US" sz="2400" dirty="0" err="1"/>
              <a:t>médecin</a:t>
            </a:r>
            <a:r>
              <a:rPr lang="en-US" sz="2400" dirty="0"/>
              <a:t> </a:t>
            </a:r>
            <a:r>
              <a:rPr lang="en-US" sz="2400" dirty="0">
                <a:sym typeface="Wingdings" pitchFamily="2" charset="2"/>
              </a:rPr>
              <a:t> </a:t>
            </a:r>
            <a:r>
              <a:rPr lang="en-US" sz="2400" b="1" dirty="0" err="1">
                <a:sym typeface="Wingdings" pitchFamily="2" charset="2"/>
              </a:rPr>
              <a:t>permet</a:t>
            </a:r>
            <a:r>
              <a:rPr lang="en-US" sz="2400" b="1" dirty="0">
                <a:sym typeface="Wingdings" pitchFamily="2" charset="2"/>
              </a:rPr>
              <a:t> </a:t>
            </a:r>
            <a:r>
              <a:rPr lang="en-US" sz="2400" b="1" dirty="0" err="1">
                <a:sym typeface="Wingdings" pitchFamily="2" charset="2"/>
              </a:rPr>
              <a:t>d’intervenir</a:t>
            </a:r>
            <a:r>
              <a:rPr lang="en-US" sz="2400" b="1" dirty="0">
                <a:sym typeface="Wingdings" pitchFamily="2" charset="2"/>
              </a:rPr>
              <a:t> </a:t>
            </a:r>
            <a:r>
              <a:rPr lang="en-US" sz="2400" b="1" dirty="0" err="1">
                <a:sym typeface="Wingdings" pitchFamily="2" charset="2"/>
              </a:rPr>
              <a:t>avant</a:t>
            </a:r>
            <a:r>
              <a:rPr lang="en-US" sz="2400" b="1" dirty="0">
                <a:sym typeface="Wingdings" pitchFamily="2" charset="2"/>
              </a:rPr>
              <a:t> la progression de la </a:t>
            </a:r>
            <a:r>
              <a:rPr lang="en-US" sz="2400" b="1" dirty="0" err="1">
                <a:sym typeface="Wingdings" pitchFamily="2" charset="2"/>
              </a:rPr>
              <a:t>maladie</a:t>
            </a:r>
            <a:endParaRPr lang="en-US" sz="2400" b="1" dirty="0">
              <a:sym typeface="Wingdings" pitchFamily="2" charset="2"/>
            </a:endParaRPr>
          </a:p>
          <a:p>
            <a:pPr marL="0" indent="0">
              <a:buNone/>
            </a:pPr>
            <a:endParaRPr lang="en-US" sz="700" b="1" dirty="0"/>
          </a:p>
          <a:p>
            <a:r>
              <a:rPr lang="fr-FR" sz="2400" dirty="0"/>
              <a:t>Permis de ↓ taux de réadmission chez les patients à haut risque</a:t>
            </a:r>
            <a:endParaRPr lang="de-CH" sz="2400" dirty="0"/>
          </a:p>
        </p:txBody>
      </p:sp>
      <p:pic>
        <p:nvPicPr>
          <p:cNvPr id="5" name="Grafik 5">
            <a:extLst>
              <a:ext uri="{FF2B5EF4-FFF2-40B4-BE49-F238E27FC236}">
                <a16:creationId xmlns:a16="http://schemas.microsoft.com/office/drawing/2014/main" id="{D56A6803-DA27-714C-A574-DAE034AF2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36531" cy="868363"/>
          </a:xfrm>
          <a:prstGeom prst="rect">
            <a:avLst/>
          </a:prstGeom>
        </p:spPr>
      </p:pic>
      <p:sp>
        <p:nvSpPr>
          <p:cNvPr id="6" name="Rectangle 5">
            <a:extLst>
              <a:ext uri="{FF2B5EF4-FFF2-40B4-BE49-F238E27FC236}">
                <a16:creationId xmlns:a16="http://schemas.microsoft.com/office/drawing/2014/main" id="{B2C3D346-C39E-1040-9017-819538ACD97A}"/>
              </a:ext>
            </a:extLst>
          </p:cNvPr>
          <p:cNvSpPr/>
          <p:nvPr/>
        </p:nvSpPr>
        <p:spPr>
          <a:xfrm>
            <a:off x="229009" y="6237915"/>
            <a:ext cx="6096000" cy="523220"/>
          </a:xfrm>
          <a:prstGeom prst="rect">
            <a:avLst/>
          </a:prstGeom>
        </p:spPr>
        <p:txBody>
          <a:bodyPr>
            <a:spAutoFit/>
          </a:bodyPr>
          <a:lstStyle/>
          <a:p>
            <a:r>
              <a:rPr lang="fr-CH" sz="1400" dirty="0" err="1"/>
              <a:t>Kosinski</a:t>
            </a:r>
            <a:r>
              <a:rPr lang="fr-CH" sz="1400" dirty="0"/>
              <a:t> LR et al. </a:t>
            </a:r>
            <a:r>
              <a:rPr lang="fr-CH" sz="1400" i="1" dirty="0" err="1"/>
              <a:t>Curr</a:t>
            </a:r>
            <a:r>
              <a:rPr lang="fr-CH" sz="1400" i="1" dirty="0"/>
              <a:t> </a:t>
            </a:r>
            <a:r>
              <a:rPr lang="fr-CH" sz="1400" i="1" dirty="0" err="1"/>
              <a:t>Gastroenterol</a:t>
            </a:r>
            <a:r>
              <a:rPr lang="fr-CH" sz="1400" i="1" dirty="0"/>
              <a:t> </a:t>
            </a:r>
            <a:r>
              <a:rPr lang="fr-CH" sz="1400" i="1" dirty="0" err="1"/>
              <a:t>Rep</a:t>
            </a:r>
            <a:r>
              <a:rPr lang="fr-CH" sz="1400" dirty="0"/>
              <a:t>. 2017</a:t>
            </a:r>
          </a:p>
          <a:p>
            <a:r>
              <a:rPr lang="fr-CH" sz="1400" dirty="0" err="1"/>
              <a:t>Kosinski</a:t>
            </a:r>
            <a:r>
              <a:rPr lang="fr-CH" sz="1400" dirty="0"/>
              <a:t> LBJ et al. </a:t>
            </a:r>
            <a:r>
              <a:rPr lang="fr-CH" sz="1400" i="1" dirty="0" err="1"/>
              <a:t>Gastroenterology</a:t>
            </a:r>
            <a:r>
              <a:rPr lang="fr-CH" sz="1400" dirty="0"/>
              <a:t>. 2016</a:t>
            </a:r>
          </a:p>
        </p:txBody>
      </p:sp>
      <p:sp>
        <p:nvSpPr>
          <p:cNvPr id="7" name="Rectangle 6">
            <a:extLst>
              <a:ext uri="{FF2B5EF4-FFF2-40B4-BE49-F238E27FC236}">
                <a16:creationId xmlns:a16="http://schemas.microsoft.com/office/drawing/2014/main" id="{BDAAA473-1248-3940-8287-C45FCC5F5F38}"/>
              </a:ext>
            </a:extLst>
          </p:cNvPr>
          <p:cNvSpPr/>
          <p:nvPr/>
        </p:nvSpPr>
        <p:spPr>
          <a:xfrm>
            <a:off x="3175181" y="1327156"/>
            <a:ext cx="2194832" cy="646331"/>
          </a:xfrm>
          <a:prstGeom prst="rect">
            <a:avLst/>
          </a:prstGeom>
        </p:spPr>
        <p:txBody>
          <a:bodyPr wrap="none">
            <a:spAutoFit/>
          </a:bodyPr>
          <a:lstStyle/>
          <a:p>
            <a:r>
              <a:rPr lang="de-CH" sz="3600" b="1" dirty="0"/>
              <a:t>Sonar MD </a:t>
            </a:r>
            <a:endParaRPr lang="fr-FR" sz="3600" b="1" dirty="0"/>
          </a:p>
        </p:txBody>
      </p:sp>
      <p:sp>
        <p:nvSpPr>
          <p:cNvPr id="8" name="Rectangle 7">
            <a:extLst>
              <a:ext uri="{FF2B5EF4-FFF2-40B4-BE49-F238E27FC236}">
                <a16:creationId xmlns:a16="http://schemas.microsoft.com/office/drawing/2014/main" id="{4097F045-5D16-8843-8980-3D705AE88494}"/>
              </a:ext>
            </a:extLst>
          </p:cNvPr>
          <p:cNvSpPr/>
          <p:nvPr/>
        </p:nvSpPr>
        <p:spPr>
          <a:xfrm>
            <a:off x="8516516" y="1327155"/>
            <a:ext cx="1928733" cy="646331"/>
          </a:xfrm>
          <a:prstGeom prst="rect">
            <a:avLst/>
          </a:prstGeom>
        </p:spPr>
        <p:txBody>
          <a:bodyPr wrap="none">
            <a:spAutoFit/>
          </a:bodyPr>
          <a:lstStyle/>
          <a:p>
            <a:r>
              <a:rPr lang="de-CH" sz="3600" b="1" dirty="0"/>
              <a:t>GI Buddy</a:t>
            </a:r>
            <a:endParaRPr lang="fr-FR" sz="3600" b="1" dirty="0"/>
          </a:p>
        </p:txBody>
      </p:sp>
      <p:sp>
        <p:nvSpPr>
          <p:cNvPr id="9" name="Rectangle 8">
            <a:extLst>
              <a:ext uri="{FF2B5EF4-FFF2-40B4-BE49-F238E27FC236}">
                <a16:creationId xmlns:a16="http://schemas.microsoft.com/office/drawing/2014/main" id="{F0816D9C-E23F-5E4D-BB55-FF7FC410A168}"/>
              </a:ext>
            </a:extLst>
          </p:cNvPr>
          <p:cNvSpPr/>
          <p:nvPr/>
        </p:nvSpPr>
        <p:spPr>
          <a:xfrm>
            <a:off x="7431000" y="2114546"/>
            <a:ext cx="4568494" cy="2677656"/>
          </a:xfrm>
          <a:prstGeom prst="rect">
            <a:avLst/>
          </a:prstGeom>
        </p:spPr>
        <p:txBody>
          <a:bodyPr wrap="square">
            <a:spAutoFit/>
          </a:bodyPr>
          <a:lstStyle/>
          <a:p>
            <a:pPr marL="285750" indent="-285750">
              <a:buFont typeface="Arial" panose="020B0604020202020204" pitchFamily="34" charset="0"/>
              <a:buChar char="•"/>
            </a:pPr>
            <a:r>
              <a:rPr lang="fr-FR" sz="2400" dirty="0"/>
              <a:t>Patients documente son dossier médical personnel (symptômes, alimentation, activité physique, observance)</a:t>
            </a:r>
          </a:p>
          <a:p>
            <a:pPr marL="285750" indent="-285750">
              <a:buFont typeface="Arial" panose="020B0604020202020204" pitchFamily="34" charset="0"/>
              <a:buChar char="•"/>
            </a:pPr>
            <a:r>
              <a:rPr lang="fr-FR" sz="2400" b="1" dirty="0"/>
              <a:t>Rappels pour promouvoir l'observance</a:t>
            </a:r>
            <a:endParaRPr lang="fr-FR" sz="2400" dirty="0"/>
          </a:p>
          <a:p>
            <a:endParaRPr lang="fr-FR" sz="2400" dirty="0"/>
          </a:p>
        </p:txBody>
      </p:sp>
      <p:pic>
        <p:nvPicPr>
          <p:cNvPr id="10242" name="Picture 2" descr="https://gutsykids.ie/wp-content/uploads/2010/09/gi_buddy.jpg">
            <a:extLst>
              <a:ext uri="{FF2B5EF4-FFF2-40B4-BE49-F238E27FC236}">
                <a16:creationId xmlns:a16="http://schemas.microsoft.com/office/drawing/2014/main" id="{93311A3E-E9FE-9E4D-9A04-CE6D2C6EB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883" y="5290164"/>
            <a:ext cx="2518611" cy="156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367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59B48853-98AF-FC4F-ABF1-3007F33B4DF6}"/>
              </a:ext>
            </a:extLst>
          </p:cNvPr>
          <p:cNvPicPr>
            <a:picLocks noChangeAspect="1"/>
          </p:cNvPicPr>
          <p:nvPr/>
        </p:nvPicPr>
        <p:blipFill>
          <a:blip r:embed="rId3"/>
          <a:stretch>
            <a:fillRect/>
          </a:stretch>
        </p:blipFill>
        <p:spPr>
          <a:xfrm>
            <a:off x="-72965" y="4323747"/>
            <a:ext cx="2611439" cy="2534253"/>
          </a:xfrm>
          <a:prstGeom prst="rect">
            <a:avLst/>
          </a:prstGeom>
        </p:spPr>
      </p:pic>
      <p:pic>
        <p:nvPicPr>
          <p:cNvPr id="12" name="Grafik 19">
            <a:extLst>
              <a:ext uri="{FF2B5EF4-FFF2-40B4-BE49-F238E27FC236}">
                <a16:creationId xmlns:a16="http://schemas.microsoft.com/office/drawing/2014/main" id="{9A42C747-379A-C544-A1C0-4EA92EE22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332241" cy="1332241"/>
          </a:xfrm>
          <a:prstGeom prst="rect">
            <a:avLst/>
          </a:prstGeom>
        </p:spPr>
      </p:pic>
      <p:pic>
        <p:nvPicPr>
          <p:cNvPr id="14" name="Picture 5">
            <a:extLst>
              <a:ext uri="{FF2B5EF4-FFF2-40B4-BE49-F238E27FC236}">
                <a16:creationId xmlns:a16="http://schemas.microsoft.com/office/drawing/2014/main" id="{BCAE9DB3-6B1C-2F47-B50B-BE735F4BAD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332"/>
          <a:stretch/>
        </p:blipFill>
        <p:spPr bwMode="auto">
          <a:xfrm>
            <a:off x="2546006" y="3948598"/>
            <a:ext cx="2033513" cy="2877318"/>
          </a:xfrm>
          <a:prstGeom prst="rect">
            <a:avLst/>
          </a:prstGeom>
          <a:noFill/>
          <a:ln w="28575">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EC7CF032-BF69-C340-954C-264DFAD393E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5277" y="3636224"/>
            <a:ext cx="2119168" cy="3189692"/>
          </a:xfrm>
          <a:prstGeom prst="rect">
            <a:avLst/>
          </a:prstGeom>
          <a:noFill/>
          <a:ln w="28575">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descr="C:\Users\virantma\AppData\Local\Microsoft\Windows\Temporary Internet Files\Content.Outlook\J9W1U64N\IMG_5427.PNG">
            <a:extLst>
              <a:ext uri="{FF2B5EF4-FFF2-40B4-BE49-F238E27FC236}">
                <a16:creationId xmlns:a16="http://schemas.microsoft.com/office/drawing/2014/main" id="{6C5C72F8-0127-2542-BDCC-DD2C1BC241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498" y="3369414"/>
            <a:ext cx="2181516" cy="3456502"/>
          </a:xfrm>
          <a:prstGeom prst="rect">
            <a:avLst/>
          </a:prstGeom>
          <a:noFill/>
          <a:ln w="28575">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nvGrpSpPr>
          <p:cNvPr id="17" name="Group 8">
            <a:extLst>
              <a:ext uri="{FF2B5EF4-FFF2-40B4-BE49-F238E27FC236}">
                <a16:creationId xmlns:a16="http://schemas.microsoft.com/office/drawing/2014/main" id="{8F753885-996E-404D-8FB0-F0476FAB4013}"/>
              </a:ext>
            </a:extLst>
          </p:cNvPr>
          <p:cNvGrpSpPr/>
          <p:nvPr/>
        </p:nvGrpSpPr>
        <p:grpSpPr>
          <a:xfrm>
            <a:off x="9125928" y="3107337"/>
            <a:ext cx="2159623" cy="3718579"/>
            <a:chOff x="5796136" y="72008"/>
            <a:chExt cx="3223345" cy="5733256"/>
          </a:xfrm>
        </p:grpSpPr>
        <p:pic>
          <p:nvPicPr>
            <p:cNvPr id="18" name="Picture 3" descr="C:\Users\virantma\AppData\Local\Microsoft\Windows\Temporary Internet Files\Content.Outlook\J9W1U64N\IMG_5428.PNG">
              <a:extLst>
                <a:ext uri="{FF2B5EF4-FFF2-40B4-BE49-F238E27FC236}">
                  <a16:creationId xmlns:a16="http://schemas.microsoft.com/office/drawing/2014/main" id="{637905F4-6A17-8D43-9072-C4F48F35D3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136" y="72008"/>
              <a:ext cx="3223345" cy="5733256"/>
            </a:xfrm>
            <a:prstGeom prst="rect">
              <a:avLst/>
            </a:prstGeom>
            <a:noFill/>
            <a:ln w="28575">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0C20F8A1-83CF-4543-BB29-0FC5B723A05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354" b="55025"/>
            <a:stretch/>
          </p:blipFill>
          <p:spPr bwMode="auto">
            <a:xfrm>
              <a:off x="6093769" y="692696"/>
              <a:ext cx="2628077" cy="1487607"/>
            </a:xfrm>
            <a:prstGeom prst="rect">
              <a:avLst/>
            </a:prstGeom>
            <a:noFill/>
            <a:ln w="31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 name="Picture 2">
            <a:extLst>
              <a:ext uri="{FF2B5EF4-FFF2-40B4-BE49-F238E27FC236}">
                <a16:creationId xmlns:a16="http://schemas.microsoft.com/office/drawing/2014/main" id="{EEACDC01-54CB-0146-ACCF-42E0E2E03DA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2422" y="231815"/>
            <a:ext cx="3244107" cy="101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a:extLst>
              <a:ext uri="{FF2B5EF4-FFF2-40B4-BE49-F238E27FC236}">
                <a16:creationId xmlns:a16="http://schemas.microsoft.com/office/drawing/2014/main" id="{C06EB6D5-3A28-104C-9E46-1A45E7864865}"/>
              </a:ext>
            </a:extLst>
          </p:cNvPr>
          <p:cNvPicPr/>
          <p:nvPr/>
        </p:nvPicPr>
        <p:blipFill rotWithShape="1">
          <a:blip r:embed="rId11"/>
          <a:srcRect l="47120" t="25849" r="16584" b="4495"/>
          <a:stretch/>
        </p:blipFill>
        <p:spPr bwMode="auto">
          <a:xfrm>
            <a:off x="7860632" y="3107336"/>
            <a:ext cx="4331368" cy="37185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25" name="ZoneTexte 24">
            <a:extLst>
              <a:ext uri="{FF2B5EF4-FFF2-40B4-BE49-F238E27FC236}">
                <a16:creationId xmlns:a16="http://schemas.microsoft.com/office/drawing/2014/main" id="{2F0923A3-7CA4-E64B-AFAA-8CEC27F57AAD}"/>
              </a:ext>
            </a:extLst>
          </p:cNvPr>
          <p:cNvSpPr txBox="1"/>
          <p:nvPr/>
        </p:nvSpPr>
        <p:spPr>
          <a:xfrm>
            <a:off x="131871" y="1594319"/>
            <a:ext cx="11691160" cy="1384995"/>
          </a:xfrm>
          <a:prstGeom prst="rect">
            <a:avLst/>
          </a:prstGeom>
          <a:noFill/>
        </p:spPr>
        <p:txBody>
          <a:bodyPr wrap="square" rtlCol="0">
            <a:spAutoFit/>
          </a:bodyPr>
          <a:lstStyle/>
          <a:p>
            <a:pPr marL="285750" indent="-285750">
              <a:buFont typeface="Arial" panose="020B0604020202020204" pitchFamily="34" charset="0"/>
              <a:buChar char="•"/>
            </a:pPr>
            <a:r>
              <a:rPr lang="fr-FR" sz="2400" b="1" dirty="0"/>
              <a:t>Questionnaire</a:t>
            </a:r>
            <a:r>
              <a:rPr lang="fr-FR" sz="2400" dirty="0"/>
              <a:t>: </a:t>
            </a:r>
            <a:r>
              <a:rPr lang="fr-CH" sz="2400" dirty="0"/>
              <a:t>patient enregistre l’activité de sa maladie et ses médicaments, env. 3min. Rappel d’entrée ses données par </a:t>
            </a:r>
            <a:r>
              <a:rPr lang="fr-CH" sz="2400" dirty="0" err="1"/>
              <a:t>l’app</a:t>
            </a:r>
            <a:r>
              <a:rPr lang="fr-CH" sz="2400" dirty="0"/>
              <a:t> 1x/mois </a:t>
            </a:r>
          </a:p>
          <a:p>
            <a:endParaRPr lang="fr-CH" sz="1200" dirty="0"/>
          </a:p>
          <a:p>
            <a:pPr marL="285750" indent="-285750">
              <a:buFont typeface="Arial" panose="020B0604020202020204" pitchFamily="34" charset="0"/>
              <a:buChar char="•"/>
            </a:pPr>
            <a:r>
              <a:rPr lang="fr-CH" sz="2400" b="1" dirty="0"/>
              <a:t>Graphique: </a:t>
            </a:r>
            <a:r>
              <a:rPr lang="fr-CH" sz="2400" dirty="0"/>
              <a:t>les patients voient une présentation graphique de l’évolution de leur maladie</a:t>
            </a:r>
            <a:endParaRPr lang="fr-FR" sz="2400" dirty="0"/>
          </a:p>
        </p:txBody>
      </p:sp>
      <p:sp>
        <p:nvSpPr>
          <p:cNvPr id="2" name="Rectangle 1">
            <a:extLst>
              <a:ext uri="{FF2B5EF4-FFF2-40B4-BE49-F238E27FC236}">
                <a16:creationId xmlns:a16="http://schemas.microsoft.com/office/drawing/2014/main" id="{61A5D10E-2CCD-0F4C-9182-FE359B4AA109}"/>
              </a:ext>
            </a:extLst>
          </p:cNvPr>
          <p:cNvSpPr/>
          <p:nvPr/>
        </p:nvSpPr>
        <p:spPr>
          <a:xfrm>
            <a:off x="1562209" y="373732"/>
            <a:ext cx="3350213" cy="584775"/>
          </a:xfrm>
          <a:prstGeom prst="rect">
            <a:avLst/>
          </a:prstGeom>
        </p:spPr>
        <p:txBody>
          <a:bodyPr wrap="none">
            <a:spAutoFit/>
          </a:bodyPr>
          <a:lstStyle/>
          <a:p>
            <a:r>
              <a:rPr lang="fr-FR" sz="3200" b="1" dirty="0"/>
              <a:t>Plateforme mobile</a:t>
            </a:r>
          </a:p>
        </p:txBody>
      </p:sp>
    </p:spTree>
    <p:extLst>
      <p:ext uri="{BB962C8B-B14F-4D97-AF65-F5344CB8AC3E}">
        <p14:creationId xmlns:p14="http://schemas.microsoft.com/office/powerpoint/2010/main" val="10804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C2A1D7-C79B-2A43-BECD-D2A6F628FF35}"/>
              </a:ext>
            </a:extLst>
          </p:cNvPr>
          <p:cNvPicPr>
            <a:picLocks noChangeAspect="1"/>
          </p:cNvPicPr>
          <p:nvPr/>
        </p:nvPicPr>
        <p:blipFill>
          <a:blip r:embed="rId3"/>
          <a:stretch>
            <a:fillRect/>
          </a:stretch>
        </p:blipFill>
        <p:spPr>
          <a:xfrm>
            <a:off x="1686346" y="1316412"/>
            <a:ext cx="6224655" cy="1675494"/>
          </a:xfrm>
          <a:prstGeom prst="rect">
            <a:avLst/>
          </a:prstGeom>
        </p:spPr>
      </p:pic>
      <p:pic>
        <p:nvPicPr>
          <p:cNvPr id="4" name="Image 3">
            <a:extLst>
              <a:ext uri="{FF2B5EF4-FFF2-40B4-BE49-F238E27FC236}">
                <a16:creationId xmlns:a16="http://schemas.microsoft.com/office/drawing/2014/main" id="{341049AA-E018-A746-B996-B654E0514A9E}"/>
              </a:ext>
            </a:extLst>
          </p:cNvPr>
          <p:cNvPicPr>
            <a:picLocks noChangeAspect="1"/>
          </p:cNvPicPr>
          <p:nvPr/>
        </p:nvPicPr>
        <p:blipFill>
          <a:blip r:embed="rId4"/>
          <a:stretch>
            <a:fillRect/>
          </a:stretch>
        </p:blipFill>
        <p:spPr>
          <a:xfrm>
            <a:off x="754379" y="3047324"/>
            <a:ext cx="7975600" cy="3175000"/>
          </a:xfrm>
          <a:prstGeom prst="rect">
            <a:avLst/>
          </a:prstGeom>
        </p:spPr>
      </p:pic>
      <p:sp>
        <p:nvSpPr>
          <p:cNvPr id="5" name="ZoneTexte 4">
            <a:extLst>
              <a:ext uri="{FF2B5EF4-FFF2-40B4-BE49-F238E27FC236}">
                <a16:creationId xmlns:a16="http://schemas.microsoft.com/office/drawing/2014/main" id="{838CE4EA-2C9E-834D-AFC8-1ECBDAD8F29C}"/>
              </a:ext>
            </a:extLst>
          </p:cNvPr>
          <p:cNvSpPr txBox="1"/>
          <p:nvPr/>
        </p:nvSpPr>
        <p:spPr>
          <a:xfrm>
            <a:off x="436741" y="6323791"/>
            <a:ext cx="3269226" cy="369332"/>
          </a:xfrm>
          <a:prstGeom prst="rect">
            <a:avLst/>
          </a:prstGeom>
          <a:noFill/>
        </p:spPr>
        <p:txBody>
          <a:bodyPr wrap="square" rtlCol="0">
            <a:spAutoFit/>
          </a:bodyPr>
          <a:lstStyle/>
          <a:p>
            <a:r>
              <a:rPr lang="fr-FR" dirty="0"/>
              <a:t>De Jong et al. </a:t>
            </a:r>
            <a:r>
              <a:rPr lang="fr-FR" i="1" dirty="0"/>
              <a:t>Lancet</a:t>
            </a:r>
            <a:r>
              <a:rPr lang="fr-FR" dirty="0"/>
              <a:t>  2017</a:t>
            </a:r>
          </a:p>
        </p:txBody>
      </p:sp>
      <p:sp>
        <p:nvSpPr>
          <p:cNvPr id="6" name="ZoneTexte 5">
            <a:extLst>
              <a:ext uri="{FF2B5EF4-FFF2-40B4-BE49-F238E27FC236}">
                <a16:creationId xmlns:a16="http://schemas.microsoft.com/office/drawing/2014/main" id="{9D766EE4-CAF6-6245-B334-330D3052BBD4}"/>
              </a:ext>
            </a:extLst>
          </p:cNvPr>
          <p:cNvSpPr txBox="1"/>
          <p:nvPr/>
        </p:nvSpPr>
        <p:spPr>
          <a:xfrm>
            <a:off x="8874078" y="3376508"/>
            <a:ext cx="3172628" cy="2031325"/>
          </a:xfrm>
          <a:prstGeom prst="rect">
            <a:avLst/>
          </a:prstGeom>
          <a:noFill/>
          <a:ln>
            <a:solidFill>
              <a:srgbClr val="002060"/>
            </a:solidFill>
          </a:ln>
        </p:spPr>
        <p:txBody>
          <a:bodyPr wrap="square" rtlCol="0">
            <a:spAutoFit/>
          </a:bodyPr>
          <a:lstStyle/>
          <a:p>
            <a:r>
              <a:rPr lang="fr-FR" b="1" dirty="0"/>
              <a:t>Réduction: </a:t>
            </a:r>
          </a:p>
          <a:p>
            <a:pPr marL="285750" indent="-285750">
              <a:buFontTx/>
              <a:buChar char="-"/>
            </a:pPr>
            <a:r>
              <a:rPr lang="fr-FR" dirty="0"/>
              <a:t>visites ambulatoires</a:t>
            </a:r>
          </a:p>
          <a:p>
            <a:pPr marL="285750" indent="-285750">
              <a:buFontTx/>
              <a:buChar char="-"/>
            </a:pPr>
            <a:r>
              <a:rPr lang="fr-FR" dirty="0"/>
              <a:t>consultations téléphoniques</a:t>
            </a:r>
          </a:p>
          <a:p>
            <a:pPr marL="285750" indent="-285750">
              <a:buFontTx/>
              <a:buChar char="-"/>
            </a:pPr>
            <a:r>
              <a:rPr lang="fr-FR" dirty="0"/>
              <a:t>admissions à l’hôpital</a:t>
            </a:r>
          </a:p>
          <a:p>
            <a:endParaRPr lang="fr-FR" dirty="0"/>
          </a:p>
          <a:p>
            <a:r>
              <a:rPr lang="fr-FR" b="1" dirty="0"/>
              <a:t>Accroissement:</a:t>
            </a:r>
          </a:p>
          <a:p>
            <a:r>
              <a:rPr lang="fr-FR" dirty="0"/>
              <a:t>-    l’observance thérapeutique</a:t>
            </a:r>
          </a:p>
        </p:txBody>
      </p:sp>
      <p:sp>
        <p:nvSpPr>
          <p:cNvPr id="7" name="ZoneTexte 6">
            <a:extLst>
              <a:ext uri="{FF2B5EF4-FFF2-40B4-BE49-F238E27FC236}">
                <a16:creationId xmlns:a16="http://schemas.microsoft.com/office/drawing/2014/main" id="{132A8339-AF5B-9549-836D-0DF837DFFA08}"/>
              </a:ext>
            </a:extLst>
          </p:cNvPr>
          <p:cNvSpPr txBox="1"/>
          <p:nvPr/>
        </p:nvSpPr>
        <p:spPr>
          <a:xfrm>
            <a:off x="8693403" y="2936487"/>
            <a:ext cx="3737960" cy="338554"/>
          </a:xfrm>
          <a:prstGeom prst="rect">
            <a:avLst/>
          </a:prstGeom>
          <a:noFill/>
        </p:spPr>
        <p:txBody>
          <a:bodyPr wrap="square" rtlCol="0">
            <a:spAutoFit/>
          </a:bodyPr>
          <a:lstStyle/>
          <a:p>
            <a:r>
              <a:rPr lang="fr-FR" sz="1600" b="1" dirty="0"/>
              <a:t>En comparaison à un suivi « classique »</a:t>
            </a:r>
          </a:p>
        </p:txBody>
      </p:sp>
      <p:pic>
        <p:nvPicPr>
          <p:cNvPr id="9" name="Grafik 8">
            <a:extLst>
              <a:ext uri="{FF2B5EF4-FFF2-40B4-BE49-F238E27FC236}">
                <a16:creationId xmlns:a16="http://schemas.microsoft.com/office/drawing/2014/main" id="{DE11B157-54AB-AD4B-ABB8-A5BC85D94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6662" y="2081546"/>
            <a:ext cx="949974" cy="633316"/>
          </a:xfrm>
          <a:prstGeom prst="rect">
            <a:avLst/>
          </a:prstGeom>
        </p:spPr>
      </p:pic>
      <p:pic>
        <p:nvPicPr>
          <p:cNvPr id="11" name="Grafik 4">
            <a:extLst>
              <a:ext uri="{FF2B5EF4-FFF2-40B4-BE49-F238E27FC236}">
                <a16:creationId xmlns:a16="http://schemas.microsoft.com/office/drawing/2014/main" id="{3A665310-67FE-B24F-833C-E159152D47EB}"/>
              </a:ext>
            </a:extLst>
          </p:cNvPr>
          <p:cNvPicPr>
            <a:picLocks noChangeAspect="1"/>
          </p:cNvPicPr>
          <p:nvPr/>
        </p:nvPicPr>
        <p:blipFill>
          <a:blip r:embed="rId6"/>
          <a:stretch>
            <a:fillRect/>
          </a:stretch>
        </p:blipFill>
        <p:spPr>
          <a:xfrm>
            <a:off x="176269" y="1370459"/>
            <a:ext cx="1226215" cy="2295717"/>
          </a:xfrm>
          <a:prstGeom prst="rect">
            <a:avLst/>
          </a:prstGeom>
        </p:spPr>
      </p:pic>
      <p:sp>
        <p:nvSpPr>
          <p:cNvPr id="10" name="Titre 2">
            <a:extLst>
              <a:ext uri="{FF2B5EF4-FFF2-40B4-BE49-F238E27FC236}">
                <a16:creationId xmlns:a16="http://schemas.microsoft.com/office/drawing/2014/main" id="{56E5D706-5505-5945-9753-2F352447D1A6}"/>
              </a:ext>
            </a:extLst>
          </p:cNvPr>
          <p:cNvSpPr txBox="1">
            <a:spLocks/>
          </p:cNvSpPr>
          <p:nvPr/>
        </p:nvSpPr>
        <p:spPr>
          <a:xfrm>
            <a:off x="8571731" y="1275865"/>
            <a:ext cx="985723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err="1"/>
              <a:t>myIBDcoach</a:t>
            </a:r>
            <a:endParaRPr lang="fr-FR" b="1" dirty="0"/>
          </a:p>
        </p:txBody>
      </p:sp>
      <p:sp>
        <p:nvSpPr>
          <p:cNvPr id="8" name="ZoneTexte 7">
            <a:extLst>
              <a:ext uri="{FF2B5EF4-FFF2-40B4-BE49-F238E27FC236}">
                <a16:creationId xmlns:a16="http://schemas.microsoft.com/office/drawing/2014/main" id="{6D2DC41A-75DF-757B-0FB3-269FED6541A2}"/>
              </a:ext>
            </a:extLst>
          </p:cNvPr>
          <p:cNvSpPr txBox="1"/>
          <p:nvPr/>
        </p:nvSpPr>
        <p:spPr>
          <a:xfrm>
            <a:off x="754379" y="239639"/>
            <a:ext cx="11070476" cy="646331"/>
          </a:xfrm>
          <a:prstGeom prst="rect">
            <a:avLst/>
          </a:prstGeom>
          <a:noFill/>
        </p:spPr>
        <p:txBody>
          <a:bodyPr wrap="square">
            <a:spAutoFit/>
          </a:bodyPr>
          <a:lstStyle/>
          <a:p>
            <a:pPr algn="ctr"/>
            <a:r>
              <a:rPr lang="fr-FR" sz="3600" dirty="0">
                <a:solidFill>
                  <a:srgbClr val="002060"/>
                </a:solidFill>
              </a:rPr>
              <a:t>Plusieurs plateforme ont été développées dans le monde</a:t>
            </a:r>
            <a:endParaRPr lang="fr-FR" sz="3600" b="1" dirty="0">
              <a:solidFill>
                <a:srgbClr val="002060"/>
              </a:solidFill>
            </a:endParaRPr>
          </a:p>
        </p:txBody>
      </p:sp>
    </p:spTree>
    <p:extLst>
      <p:ext uri="{BB962C8B-B14F-4D97-AF65-F5344CB8AC3E}">
        <p14:creationId xmlns:p14="http://schemas.microsoft.com/office/powerpoint/2010/main" val="23053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OMOTION *** Drapeau Canada - 150 x 90 cm: Amazon.fr: Sports et ...">
            <a:extLst>
              <a:ext uri="{FF2B5EF4-FFF2-40B4-BE49-F238E27FC236}">
                <a16:creationId xmlns:a16="http://schemas.microsoft.com/office/drawing/2014/main" id="{C10FC2A2-ADB0-684D-8E69-ECD6CC5E4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15" b="15429"/>
          <a:stretch/>
        </p:blipFill>
        <p:spPr bwMode="auto">
          <a:xfrm>
            <a:off x="0" y="0"/>
            <a:ext cx="1798320" cy="1245465"/>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CAD02289-F51C-D04C-9844-08E71ABD0580}"/>
              </a:ext>
            </a:extLst>
          </p:cNvPr>
          <p:cNvSpPr>
            <a:spLocks noGrp="1"/>
          </p:cNvSpPr>
          <p:nvPr>
            <p:ph type="title"/>
          </p:nvPr>
        </p:nvSpPr>
        <p:spPr>
          <a:xfrm>
            <a:off x="1975104" y="37813"/>
            <a:ext cx="9857232" cy="1325563"/>
          </a:xfrm>
        </p:spPr>
        <p:txBody>
          <a:bodyPr>
            <a:normAutofit/>
          </a:bodyPr>
          <a:lstStyle/>
          <a:p>
            <a:r>
              <a:rPr lang="fr-FR" b="1" dirty="0"/>
              <a:t>Projet PACE </a:t>
            </a:r>
          </a:p>
        </p:txBody>
      </p:sp>
      <p:sp>
        <p:nvSpPr>
          <p:cNvPr id="4" name="Espace réservé du contenu 3">
            <a:extLst>
              <a:ext uri="{FF2B5EF4-FFF2-40B4-BE49-F238E27FC236}">
                <a16:creationId xmlns:a16="http://schemas.microsoft.com/office/drawing/2014/main" id="{8D2E3C08-8C98-3940-BF6E-71C36F185055}"/>
              </a:ext>
            </a:extLst>
          </p:cNvPr>
          <p:cNvSpPr>
            <a:spLocks noGrp="1"/>
          </p:cNvSpPr>
          <p:nvPr>
            <p:ph idx="1"/>
          </p:nvPr>
        </p:nvSpPr>
        <p:spPr>
          <a:xfrm>
            <a:off x="352926" y="1622347"/>
            <a:ext cx="11479410" cy="5924034"/>
          </a:xfrm>
        </p:spPr>
        <p:txBody>
          <a:bodyPr>
            <a:normAutofit/>
          </a:bodyPr>
          <a:lstStyle/>
          <a:p>
            <a:r>
              <a:rPr lang="fr-FR" sz="2400" dirty="0"/>
              <a:t>Déjà en place </a:t>
            </a:r>
            <a:r>
              <a:rPr lang="fr-FR" sz="2400" b="1" dirty="0"/>
              <a:t>depuis mi-2016 </a:t>
            </a:r>
            <a:r>
              <a:rPr lang="fr-FR" sz="2400" dirty="0"/>
              <a:t>en Ontario :</a:t>
            </a:r>
          </a:p>
          <a:p>
            <a:pPr lvl="1"/>
            <a:r>
              <a:rPr lang="fr-FR" sz="2000" dirty="0"/>
              <a:t>Temps recommandé pour voir un spécialiste en cas de crise : 14j</a:t>
            </a:r>
          </a:p>
          <a:p>
            <a:pPr lvl="1"/>
            <a:r>
              <a:rPr lang="fr-FR" sz="2000" dirty="0"/>
              <a:t>Temps en moyenne: 126 jours</a:t>
            </a:r>
          </a:p>
          <a:p>
            <a:pPr marL="457200" lvl="1" indent="0">
              <a:buNone/>
            </a:pPr>
            <a:endParaRPr lang="fr-FR" sz="1600" dirty="0"/>
          </a:p>
          <a:p>
            <a:r>
              <a:rPr lang="fr-FR" sz="2400" b="1" dirty="0"/>
              <a:t>Programme multidisciplinaire</a:t>
            </a:r>
            <a:r>
              <a:rPr lang="fr-FR" sz="2400" dirty="0"/>
              <a:t>: 8 gastroentérologues, 2 infirmières, 3 chirurgiens colorectaux, 1 diététicienne</a:t>
            </a:r>
            <a:endParaRPr lang="fr-FR" sz="2000" dirty="0"/>
          </a:p>
          <a:p>
            <a:r>
              <a:rPr lang="fr-FR" sz="2400" dirty="0"/>
              <a:t>KIT pour </a:t>
            </a:r>
            <a:r>
              <a:rPr lang="fr-FR" sz="2400" dirty="0" err="1"/>
              <a:t>calprotectine</a:t>
            </a:r>
            <a:r>
              <a:rPr lang="fr-FR" sz="2400" dirty="0"/>
              <a:t> envoyé à distance</a:t>
            </a:r>
          </a:p>
          <a:p>
            <a:pPr marL="0" indent="0">
              <a:buNone/>
            </a:pPr>
            <a:endParaRPr lang="fr-FR" sz="1600" dirty="0"/>
          </a:p>
          <a:p>
            <a:r>
              <a:rPr lang="fr-FR" sz="2400" dirty="0"/>
              <a:t>Bilan après 4 ans: </a:t>
            </a:r>
          </a:p>
          <a:p>
            <a:pPr lvl="1"/>
            <a:r>
              <a:rPr lang="fr-FR" sz="2000" dirty="0"/>
              <a:t>522 consultations de télémédecine =&gt; réduction attente à 8 jours</a:t>
            </a:r>
          </a:p>
          <a:p>
            <a:pPr lvl="1"/>
            <a:r>
              <a:rPr lang="fr-FR" sz="2000" dirty="0"/>
              <a:t>Utilisé aussi pour les femmes enceintes, patients peu mobiles</a:t>
            </a:r>
          </a:p>
          <a:p>
            <a:pPr lvl="1"/>
            <a:r>
              <a:rPr lang="fr-FR" sz="2000" dirty="0"/>
              <a:t>Réduction majeur des coûts (déplacements dans le grand Nord etc…)</a:t>
            </a:r>
          </a:p>
          <a:p>
            <a:pPr lvl="1"/>
            <a:r>
              <a:rPr lang="fr-FR" sz="2000" dirty="0"/>
              <a:t>Réduction majeure empreinte carbone (</a:t>
            </a:r>
            <a:r>
              <a:rPr lang="fr-FR" sz="2000" b="1" dirty="0">
                <a:solidFill>
                  <a:srgbClr val="002060"/>
                </a:solidFill>
              </a:rPr>
              <a:t>distance moyenne totale évitée 339 493 km)</a:t>
            </a:r>
          </a:p>
          <a:p>
            <a:pPr lvl="1"/>
            <a:endParaRPr lang="fr-FR" sz="2000" dirty="0"/>
          </a:p>
          <a:p>
            <a:pPr marL="457200" lvl="1" indent="0">
              <a:buNone/>
            </a:pPr>
            <a:endParaRPr lang="fr-FR" sz="2000" dirty="0"/>
          </a:p>
          <a:p>
            <a:pPr marL="0" indent="0">
              <a:buNone/>
            </a:pPr>
            <a:endParaRPr lang="fr-FR" sz="2400" dirty="0"/>
          </a:p>
        </p:txBody>
      </p:sp>
      <p:pic>
        <p:nvPicPr>
          <p:cNvPr id="2" name="Image 1">
            <a:extLst>
              <a:ext uri="{FF2B5EF4-FFF2-40B4-BE49-F238E27FC236}">
                <a16:creationId xmlns:a16="http://schemas.microsoft.com/office/drawing/2014/main" id="{15EC3E5B-12BC-AE4F-9632-ACE854206DD7}"/>
              </a:ext>
            </a:extLst>
          </p:cNvPr>
          <p:cNvPicPr>
            <a:picLocks noChangeAspect="1"/>
          </p:cNvPicPr>
          <p:nvPr/>
        </p:nvPicPr>
        <p:blipFill>
          <a:blip r:embed="rId4"/>
          <a:stretch>
            <a:fillRect/>
          </a:stretch>
        </p:blipFill>
        <p:spPr>
          <a:xfrm>
            <a:off x="8989314" y="123180"/>
            <a:ext cx="2843022" cy="2202926"/>
          </a:xfrm>
          <a:prstGeom prst="rect">
            <a:avLst/>
          </a:prstGeom>
        </p:spPr>
      </p:pic>
    </p:spTree>
    <p:extLst>
      <p:ext uri="{BB962C8B-B14F-4D97-AF65-F5344CB8AC3E}">
        <p14:creationId xmlns:p14="http://schemas.microsoft.com/office/powerpoint/2010/main" val="1423469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FB93E30-02FA-E6D3-4316-3BF1D5982603}"/>
              </a:ext>
            </a:extLst>
          </p:cNvPr>
          <p:cNvSpPr>
            <a:spLocks noGrp="1"/>
          </p:cNvSpPr>
          <p:nvPr>
            <p:ph type="title"/>
          </p:nvPr>
        </p:nvSpPr>
        <p:spPr>
          <a:xfrm>
            <a:off x="1065314" y="1709738"/>
            <a:ext cx="10515600" cy="2852737"/>
          </a:xfrm>
        </p:spPr>
        <p:txBody>
          <a:bodyPr/>
          <a:lstStyle/>
          <a:p>
            <a:r>
              <a:rPr lang="fr-CH" dirty="0">
                <a:solidFill>
                  <a:srgbClr val="002060"/>
                </a:solidFill>
              </a:rPr>
              <a:t>Quels sont les bénéfices attendus de l’éducation thérapeutique </a:t>
            </a:r>
            <a:r>
              <a:rPr lang="fr-CH" b="1" dirty="0">
                <a:solidFill>
                  <a:srgbClr val="002060"/>
                </a:solidFill>
              </a:rPr>
              <a:t>spécifiquement dans les MICI</a:t>
            </a:r>
            <a:r>
              <a:rPr lang="fr-CH" dirty="0">
                <a:solidFill>
                  <a:srgbClr val="002060"/>
                </a:solidFill>
              </a:rPr>
              <a:t>?</a:t>
            </a:r>
            <a:endParaRPr lang="fr-FR" dirty="0">
              <a:solidFill>
                <a:srgbClr val="002060"/>
              </a:solidFill>
            </a:endParaRPr>
          </a:p>
        </p:txBody>
      </p:sp>
    </p:spTree>
    <p:extLst>
      <p:ext uri="{BB962C8B-B14F-4D97-AF65-F5344CB8AC3E}">
        <p14:creationId xmlns:p14="http://schemas.microsoft.com/office/powerpoint/2010/main" val="1403606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3913E-0D9B-CF6C-B563-9F52F6B47AF1}"/>
              </a:ext>
            </a:extLst>
          </p:cNvPr>
          <p:cNvSpPr>
            <a:spLocks noGrp="1"/>
          </p:cNvSpPr>
          <p:nvPr>
            <p:ph type="title"/>
          </p:nvPr>
        </p:nvSpPr>
        <p:spPr>
          <a:xfrm>
            <a:off x="421480" y="153192"/>
            <a:ext cx="10515600" cy="1325563"/>
          </a:xfrm>
        </p:spPr>
        <p:txBody>
          <a:bodyPr/>
          <a:lstStyle/>
          <a:p>
            <a:r>
              <a:rPr lang="fr-CH" dirty="0">
                <a:solidFill>
                  <a:srgbClr val="002060"/>
                </a:solidFill>
              </a:rPr>
              <a:t>Etude ECIPE</a:t>
            </a:r>
            <a:endParaRPr lang="fr-FR" dirty="0">
              <a:solidFill>
                <a:srgbClr val="002060"/>
              </a:solidFill>
            </a:endParaRPr>
          </a:p>
        </p:txBody>
      </p:sp>
      <p:sp>
        <p:nvSpPr>
          <p:cNvPr id="3" name="Espace réservé du contenu 2">
            <a:extLst>
              <a:ext uri="{FF2B5EF4-FFF2-40B4-BE49-F238E27FC236}">
                <a16:creationId xmlns:a16="http://schemas.microsoft.com/office/drawing/2014/main" id="{4D5E18F9-C3DB-7968-36D3-7C71A8A54629}"/>
              </a:ext>
            </a:extLst>
          </p:cNvPr>
          <p:cNvSpPr>
            <a:spLocks noGrp="1"/>
          </p:cNvSpPr>
          <p:nvPr>
            <p:ph idx="1"/>
          </p:nvPr>
        </p:nvSpPr>
        <p:spPr>
          <a:xfrm>
            <a:off x="519257" y="1762590"/>
            <a:ext cx="11153485" cy="4351338"/>
          </a:xfrm>
        </p:spPr>
        <p:txBody>
          <a:bodyPr/>
          <a:lstStyle/>
          <a:p>
            <a:r>
              <a:rPr lang="fr-FR" dirty="0"/>
              <a:t>Grande étude prospective multicentrique française  et contrôlée</a:t>
            </a:r>
          </a:p>
          <a:p>
            <a:pPr marL="0" indent="0">
              <a:buNone/>
            </a:pPr>
            <a:endParaRPr lang="fr-FR" sz="1050" dirty="0"/>
          </a:p>
          <a:p>
            <a:r>
              <a:rPr lang="fr-FR" dirty="0"/>
              <a:t>263 patients inclus: population « éduquées versus témoins comparables »</a:t>
            </a:r>
          </a:p>
          <a:p>
            <a:pPr marL="0" indent="0">
              <a:buNone/>
            </a:pPr>
            <a:endParaRPr lang="fr-FR" sz="1600" dirty="0"/>
          </a:p>
          <a:p>
            <a:r>
              <a:rPr lang="fr-FR" dirty="0"/>
              <a:t>Montre pour la première fois qu’un programme d’éducation thérapeutique est capable de </a:t>
            </a:r>
            <a:r>
              <a:rPr lang="fr-FR" b="1" dirty="0"/>
              <a:t>modifier positivement les compétences d’un patient vis-à-vis de sa MICI </a:t>
            </a:r>
            <a:r>
              <a:rPr lang="fr-FR" dirty="0"/>
              <a:t>et que le bénéfice se maintient au moins 12 mois après l’arrêt du programme (score ECIPE avec différence statistiquement significative entre les 2 groupes </a:t>
            </a:r>
            <a:r>
              <a:rPr lang="fr-CH" dirty="0"/>
              <a:t>(p = 0,003)</a:t>
            </a:r>
            <a:endParaRPr lang="fr-FR" dirty="0"/>
          </a:p>
        </p:txBody>
      </p:sp>
      <p:sp>
        <p:nvSpPr>
          <p:cNvPr id="5" name="ZoneTexte 4">
            <a:extLst>
              <a:ext uri="{FF2B5EF4-FFF2-40B4-BE49-F238E27FC236}">
                <a16:creationId xmlns:a16="http://schemas.microsoft.com/office/drawing/2014/main" id="{AFCCEDCF-979B-1E38-D4DA-843CB1BA95D9}"/>
              </a:ext>
            </a:extLst>
          </p:cNvPr>
          <p:cNvSpPr txBox="1"/>
          <p:nvPr/>
        </p:nvSpPr>
        <p:spPr>
          <a:xfrm>
            <a:off x="565824" y="6113928"/>
            <a:ext cx="11153485" cy="523220"/>
          </a:xfrm>
          <a:prstGeom prst="rect">
            <a:avLst/>
          </a:prstGeom>
          <a:noFill/>
        </p:spPr>
        <p:txBody>
          <a:bodyPr wrap="square">
            <a:spAutoFit/>
          </a:bodyPr>
          <a:lstStyle/>
          <a:p>
            <a:r>
              <a:rPr lang="fr-CH" sz="1400" dirty="0"/>
              <a:t>Adapté de Golay. A et al. </a:t>
            </a:r>
            <a:r>
              <a:rPr lang="fr-CH" sz="1400" dirty="0" err="1"/>
              <a:t>Metab</a:t>
            </a:r>
            <a:r>
              <a:rPr lang="fr-CH" sz="1400" dirty="0"/>
              <a:t> </a:t>
            </a:r>
            <a:r>
              <a:rPr lang="fr-CH" sz="1400" dirty="0" err="1"/>
              <a:t>Res</a:t>
            </a:r>
            <a:r>
              <a:rPr lang="fr-CH" sz="1400" dirty="0"/>
              <a:t> </a:t>
            </a:r>
            <a:r>
              <a:rPr lang="fr-CH" sz="1400" dirty="0" err="1"/>
              <a:t>Rev</a:t>
            </a:r>
            <a:r>
              <a:rPr lang="fr-CH" sz="1400" dirty="0"/>
              <a:t>. 2008;24(3):192-6.</a:t>
            </a:r>
          </a:p>
          <a:p>
            <a:r>
              <a:rPr lang="fr-CH" sz="1400" dirty="0"/>
              <a:t>Moreau J, </a:t>
            </a:r>
            <a:r>
              <a:rPr lang="fr-CH" sz="1400" dirty="0" err="1"/>
              <a:t>Marthey</a:t>
            </a:r>
            <a:r>
              <a:rPr lang="fr-CH" sz="1400" dirty="0"/>
              <a:t> L, </a:t>
            </a:r>
            <a:r>
              <a:rPr lang="fr-CH" sz="1400" dirty="0" err="1"/>
              <a:t>Trang</a:t>
            </a:r>
            <a:r>
              <a:rPr lang="fr-CH" sz="1400" dirty="0"/>
              <a:t> C, et al. UEG Journal 3(5S):A 91;OP281.</a:t>
            </a:r>
            <a:endParaRPr lang="fr-FR" sz="1400" dirty="0"/>
          </a:p>
        </p:txBody>
      </p:sp>
      <p:pic>
        <p:nvPicPr>
          <p:cNvPr id="6" name="Image 5">
            <a:extLst>
              <a:ext uri="{FF2B5EF4-FFF2-40B4-BE49-F238E27FC236}">
                <a16:creationId xmlns:a16="http://schemas.microsoft.com/office/drawing/2014/main" id="{1715DA73-A517-3658-D5C9-113E1A0CA76B}"/>
              </a:ext>
            </a:extLst>
          </p:cNvPr>
          <p:cNvPicPr>
            <a:picLocks noChangeAspect="1"/>
          </p:cNvPicPr>
          <p:nvPr/>
        </p:nvPicPr>
        <p:blipFill>
          <a:blip r:embed="rId2"/>
          <a:stretch>
            <a:fillRect/>
          </a:stretch>
        </p:blipFill>
        <p:spPr>
          <a:xfrm>
            <a:off x="3686986" y="280380"/>
            <a:ext cx="5518419" cy="914540"/>
          </a:xfrm>
          <a:prstGeom prst="rect">
            <a:avLst/>
          </a:prstGeom>
        </p:spPr>
      </p:pic>
    </p:spTree>
    <p:extLst>
      <p:ext uri="{BB962C8B-B14F-4D97-AF65-F5344CB8AC3E}">
        <p14:creationId xmlns:p14="http://schemas.microsoft.com/office/powerpoint/2010/main" val="4258339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60063-6C75-C90B-D2B8-BBB03EDC6697}"/>
              </a:ext>
            </a:extLst>
          </p:cNvPr>
          <p:cNvSpPr>
            <a:spLocks noGrp="1"/>
          </p:cNvSpPr>
          <p:nvPr>
            <p:ph type="title"/>
          </p:nvPr>
        </p:nvSpPr>
        <p:spPr>
          <a:xfrm>
            <a:off x="526915" y="261398"/>
            <a:ext cx="10515600" cy="1325563"/>
          </a:xfrm>
        </p:spPr>
        <p:txBody>
          <a:bodyPr/>
          <a:lstStyle/>
          <a:p>
            <a:r>
              <a:rPr lang="fr-CH" b="1" dirty="0">
                <a:solidFill>
                  <a:srgbClr val="002060"/>
                </a:solidFill>
              </a:rPr>
              <a:t>1. L’évaluation des « PRO »</a:t>
            </a:r>
            <a:endParaRPr lang="fr-FR" b="1" dirty="0">
              <a:solidFill>
                <a:srgbClr val="002060"/>
              </a:solidFill>
            </a:endParaRPr>
          </a:p>
        </p:txBody>
      </p:sp>
      <p:sp>
        <p:nvSpPr>
          <p:cNvPr id="3" name="Espace réservé du contenu 2">
            <a:extLst>
              <a:ext uri="{FF2B5EF4-FFF2-40B4-BE49-F238E27FC236}">
                <a16:creationId xmlns:a16="http://schemas.microsoft.com/office/drawing/2014/main" id="{BE80F6C3-E165-9DF8-F20C-0DD9CEB1C542}"/>
              </a:ext>
            </a:extLst>
          </p:cNvPr>
          <p:cNvSpPr>
            <a:spLocks noGrp="1"/>
          </p:cNvSpPr>
          <p:nvPr>
            <p:ph idx="1"/>
          </p:nvPr>
        </p:nvSpPr>
        <p:spPr>
          <a:xfrm>
            <a:off x="5784715" y="2248709"/>
            <a:ext cx="6182034" cy="3597835"/>
          </a:xfrm>
        </p:spPr>
        <p:txBody>
          <a:bodyPr>
            <a:normAutofit lnSpcReduction="10000"/>
          </a:bodyPr>
          <a:lstStyle/>
          <a:p>
            <a:pPr marL="0" indent="0">
              <a:buNone/>
            </a:pPr>
            <a:endParaRPr lang="fr-CH" sz="1700" dirty="0"/>
          </a:p>
          <a:p>
            <a:r>
              <a:rPr lang="fr-CH" dirty="0"/>
              <a:t>Domaine incontournable de la prise en charge des patients</a:t>
            </a:r>
          </a:p>
          <a:p>
            <a:pPr marL="0" indent="0">
              <a:buNone/>
            </a:pPr>
            <a:endParaRPr lang="fr-CH" sz="1700" dirty="0"/>
          </a:p>
          <a:p>
            <a:r>
              <a:rPr lang="fr-CH" dirty="0"/>
              <a:t>Evaluation basée sur des auto- questionnaires à travers lesquels le patient s’exprime sur sa qualité de vie, handicap fonctionnel ressenti, degré de fatigue, état </a:t>
            </a:r>
            <a:r>
              <a:rPr lang="fr-CH" dirty="0" err="1"/>
              <a:t>anxio-dépressif</a:t>
            </a:r>
            <a:endParaRPr lang="fr-FR" dirty="0"/>
          </a:p>
        </p:txBody>
      </p:sp>
      <p:pic>
        <p:nvPicPr>
          <p:cNvPr id="5" name="Image 4" descr="Une image contenant texte&#10;&#10;Description générée automatiquement">
            <a:extLst>
              <a:ext uri="{FF2B5EF4-FFF2-40B4-BE49-F238E27FC236}">
                <a16:creationId xmlns:a16="http://schemas.microsoft.com/office/drawing/2014/main" id="{9CC8F797-9C69-DA36-183A-39CB7D4E83E8}"/>
              </a:ext>
            </a:extLst>
          </p:cNvPr>
          <p:cNvPicPr>
            <a:picLocks noChangeAspect="1"/>
          </p:cNvPicPr>
          <p:nvPr/>
        </p:nvPicPr>
        <p:blipFill rotWithShape="1">
          <a:blip r:embed="rId2"/>
          <a:srcRect t="33192"/>
          <a:stretch/>
        </p:blipFill>
        <p:spPr>
          <a:xfrm>
            <a:off x="526915" y="3059200"/>
            <a:ext cx="4753441" cy="2042333"/>
          </a:xfrm>
          <a:prstGeom prst="rect">
            <a:avLst/>
          </a:prstGeom>
        </p:spPr>
      </p:pic>
      <p:sp>
        <p:nvSpPr>
          <p:cNvPr id="6" name="ZoneTexte 5">
            <a:extLst>
              <a:ext uri="{FF2B5EF4-FFF2-40B4-BE49-F238E27FC236}">
                <a16:creationId xmlns:a16="http://schemas.microsoft.com/office/drawing/2014/main" id="{FA709F2B-8361-534A-CADE-65BBE3CD9B31}"/>
              </a:ext>
            </a:extLst>
          </p:cNvPr>
          <p:cNvSpPr txBox="1"/>
          <p:nvPr/>
        </p:nvSpPr>
        <p:spPr>
          <a:xfrm>
            <a:off x="736852" y="2248709"/>
            <a:ext cx="4333566" cy="646331"/>
          </a:xfrm>
          <a:prstGeom prst="rect">
            <a:avLst/>
          </a:prstGeom>
          <a:noFill/>
        </p:spPr>
        <p:txBody>
          <a:bodyPr wrap="square" rtlCol="0">
            <a:spAutoFit/>
          </a:bodyPr>
          <a:lstStyle/>
          <a:p>
            <a:r>
              <a:rPr lang="fr-FR" b="1" dirty="0"/>
              <a:t>Expression du « vécu » du patient avec sa maladie à l’aide d’auto-questionnaires</a:t>
            </a:r>
          </a:p>
        </p:txBody>
      </p:sp>
    </p:spTree>
    <p:extLst>
      <p:ext uri="{BB962C8B-B14F-4D97-AF65-F5344CB8AC3E}">
        <p14:creationId xmlns:p14="http://schemas.microsoft.com/office/powerpoint/2010/main" val="462274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79686-67AC-71B5-C1BA-0297DBE20F2D}"/>
              </a:ext>
            </a:extLst>
          </p:cNvPr>
          <p:cNvSpPr>
            <a:spLocks noGrp="1"/>
          </p:cNvSpPr>
          <p:nvPr>
            <p:ph type="title"/>
          </p:nvPr>
        </p:nvSpPr>
        <p:spPr>
          <a:xfrm>
            <a:off x="269132" y="681037"/>
            <a:ext cx="11653735" cy="1325563"/>
          </a:xfrm>
        </p:spPr>
        <p:txBody>
          <a:bodyPr>
            <a:normAutofit/>
          </a:bodyPr>
          <a:lstStyle/>
          <a:p>
            <a:r>
              <a:rPr lang="fr-CH" b="1" dirty="0">
                <a:solidFill>
                  <a:srgbClr val="002060"/>
                </a:solidFill>
              </a:rPr>
              <a:t>2. L’appréciation de l’Handicap Fonctionnel </a:t>
            </a:r>
            <a:r>
              <a:rPr lang="fr-CH" dirty="0">
                <a:solidFill>
                  <a:srgbClr val="002060"/>
                </a:solidFill>
              </a:rPr>
              <a:t/>
            </a:r>
            <a:br>
              <a:rPr lang="fr-CH" dirty="0">
                <a:solidFill>
                  <a:srgbClr val="002060"/>
                </a:solidFill>
              </a:rPr>
            </a:br>
            <a:endParaRPr lang="fr-FR" dirty="0">
              <a:solidFill>
                <a:srgbClr val="002060"/>
              </a:solidFill>
            </a:endParaRPr>
          </a:p>
        </p:txBody>
      </p:sp>
      <p:sp>
        <p:nvSpPr>
          <p:cNvPr id="3" name="Espace réservé du contenu 2">
            <a:extLst>
              <a:ext uri="{FF2B5EF4-FFF2-40B4-BE49-F238E27FC236}">
                <a16:creationId xmlns:a16="http://schemas.microsoft.com/office/drawing/2014/main" id="{6C9936B5-BEC7-8FD9-2145-8EB1101B1F05}"/>
              </a:ext>
            </a:extLst>
          </p:cNvPr>
          <p:cNvSpPr>
            <a:spLocks noGrp="1"/>
          </p:cNvSpPr>
          <p:nvPr>
            <p:ph idx="1"/>
          </p:nvPr>
        </p:nvSpPr>
        <p:spPr>
          <a:xfrm>
            <a:off x="507459" y="1825625"/>
            <a:ext cx="10515600" cy="4351338"/>
          </a:xfrm>
        </p:spPr>
        <p:txBody>
          <a:bodyPr>
            <a:normAutofit lnSpcReduction="10000"/>
          </a:bodyPr>
          <a:lstStyle/>
          <a:p>
            <a:r>
              <a:rPr lang="fr-CH" dirty="0"/>
              <a:t>Le handicap fonctionnel lié aux MICI était jusqu’ici très sous-estimé</a:t>
            </a:r>
          </a:p>
          <a:p>
            <a:pPr marL="0" indent="0">
              <a:buNone/>
            </a:pPr>
            <a:endParaRPr lang="fr-CH" dirty="0"/>
          </a:p>
          <a:p>
            <a:r>
              <a:rPr lang="fr-CH" dirty="0"/>
              <a:t>Un score de handicap spécifique a été récemment validé et publié (</a:t>
            </a:r>
            <a:r>
              <a:rPr lang="fr-CH" dirty="0" err="1"/>
              <a:t>Disability</a:t>
            </a:r>
            <a:r>
              <a:rPr lang="fr-CH" dirty="0"/>
              <a:t> index) : difficulté à maîtriser les « urgences toilettes » – difficulté à assumer les tâches domestiques, scolaires ou de travail à l’extérieur du domicile, difficulté à communiquer avec son entourage familial ou professionnel-difficultés dans les relations de couples, etc.</a:t>
            </a:r>
          </a:p>
          <a:p>
            <a:endParaRPr lang="fr-CH" dirty="0"/>
          </a:p>
          <a:p>
            <a:r>
              <a:rPr lang="fr-CH" dirty="0"/>
              <a:t>Tous ces domaines peuvent être abordés au cours des sessions d’ETP avec si nécessaire l’appui d’une consultation psychologique</a:t>
            </a:r>
            <a:endParaRPr lang="fr-FR" dirty="0"/>
          </a:p>
        </p:txBody>
      </p:sp>
    </p:spTree>
    <p:extLst>
      <p:ext uri="{BB962C8B-B14F-4D97-AF65-F5344CB8AC3E}">
        <p14:creationId xmlns:p14="http://schemas.microsoft.com/office/powerpoint/2010/main" val="3816359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709472C-3A03-3E6F-8E3E-A8A847920692}"/>
              </a:ext>
            </a:extLst>
          </p:cNvPr>
          <p:cNvSpPr>
            <a:spLocks noGrp="1"/>
          </p:cNvSpPr>
          <p:nvPr>
            <p:ph type="title"/>
          </p:nvPr>
        </p:nvSpPr>
        <p:spPr>
          <a:xfrm>
            <a:off x="838200" y="1534640"/>
            <a:ext cx="10515600" cy="2852737"/>
          </a:xfrm>
        </p:spPr>
        <p:txBody>
          <a:bodyPr/>
          <a:lstStyle/>
          <a:p>
            <a:pPr algn="ctr"/>
            <a:r>
              <a:rPr lang="fr-FR" b="1" dirty="0">
                <a:solidFill>
                  <a:srgbClr val="002060"/>
                </a:solidFill>
              </a:rPr>
              <a:t>Pourquoi </a:t>
            </a:r>
            <a:r>
              <a:rPr lang="fr-FR" dirty="0">
                <a:solidFill>
                  <a:srgbClr val="002060"/>
                </a:solidFill>
              </a:rPr>
              <a:t>parler d’éducation thérapeutique?</a:t>
            </a:r>
          </a:p>
        </p:txBody>
      </p:sp>
    </p:spTree>
    <p:extLst>
      <p:ext uri="{BB962C8B-B14F-4D97-AF65-F5344CB8AC3E}">
        <p14:creationId xmlns:p14="http://schemas.microsoft.com/office/powerpoint/2010/main" val="2188819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E5183-8652-3A86-24B4-377CFEF89F6B}"/>
              </a:ext>
            </a:extLst>
          </p:cNvPr>
          <p:cNvSpPr>
            <a:spLocks noGrp="1"/>
          </p:cNvSpPr>
          <p:nvPr>
            <p:ph type="title"/>
          </p:nvPr>
        </p:nvSpPr>
        <p:spPr>
          <a:xfrm>
            <a:off x="351817" y="306759"/>
            <a:ext cx="10515600" cy="1325563"/>
          </a:xfrm>
        </p:spPr>
        <p:txBody>
          <a:bodyPr>
            <a:normAutofit fontScale="90000"/>
          </a:bodyPr>
          <a:lstStyle/>
          <a:p>
            <a:r>
              <a:rPr lang="fr-CH" b="1" dirty="0">
                <a:solidFill>
                  <a:srgbClr val="002060"/>
                </a:solidFill>
              </a:rPr>
              <a:t>3. </a:t>
            </a:r>
            <a:r>
              <a:rPr lang="fr-CH" dirty="0">
                <a:solidFill>
                  <a:srgbClr val="002060"/>
                </a:solidFill>
              </a:rPr>
              <a:t>Renforcement de la </a:t>
            </a:r>
            <a:r>
              <a:rPr lang="fr-CH" b="1" dirty="0">
                <a:solidFill>
                  <a:srgbClr val="002060"/>
                </a:solidFill>
              </a:rPr>
              <a:t>relation</a:t>
            </a:r>
            <a:r>
              <a:rPr lang="fr-CH" dirty="0">
                <a:solidFill>
                  <a:srgbClr val="002060"/>
                </a:solidFill>
              </a:rPr>
              <a:t> Patient/Soignants </a:t>
            </a:r>
            <a:r>
              <a:rPr lang="fr-CH" dirty="0"/>
              <a:t/>
            </a:r>
            <a:br>
              <a:rPr lang="fr-CH" dirty="0"/>
            </a:br>
            <a:endParaRPr lang="fr-FR" b="1" dirty="0">
              <a:solidFill>
                <a:srgbClr val="002060"/>
              </a:solidFill>
            </a:endParaRPr>
          </a:p>
        </p:txBody>
      </p:sp>
      <p:sp>
        <p:nvSpPr>
          <p:cNvPr id="3" name="Espace réservé du contenu 2">
            <a:extLst>
              <a:ext uri="{FF2B5EF4-FFF2-40B4-BE49-F238E27FC236}">
                <a16:creationId xmlns:a16="http://schemas.microsoft.com/office/drawing/2014/main" id="{D4BC7E73-DDE8-2EF2-D9F3-6E6C4B73C745}"/>
              </a:ext>
            </a:extLst>
          </p:cNvPr>
          <p:cNvSpPr>
            <a:spLocks noGrp="1"/>
          </p:cNvSpPr>
          <p:nvPr>
            <p:ph idx="1"/>
          </p:nvPr>
        </p:nvSpPr>
        <p:spPr>
          <a:xfrm>
            <a:off x="351818" y="1632322"/>
            <a:ext cx="7046510" cy="4351338"/>
          </a:xfrm>
        </p:spPr>
        <p:txBody>
          <a:bodyPr>
            <a:normAutofit lnSpcReduction="10000"/>
          </a:bodyPr>
          <a:lstStyle/>
          <a:p>
            <a:r>
              <a:rPr lang="fr-CH" dirty="0"/>
              <a:t>Les infirmières se trouvent gratifiées par cette tâche de responsabilité auprès des patients dont elles doivent gagner la confiance et les médecins savent qu’ils pourront davantage s’appuyer sur elles pour résoudre certains aspects de la prise en charge</a:t>
            </a:r>
          </a:p>
          <a:p>
            <a:pPr marL="0" indent="0">
              <a:buNone/>
            </a:pPr>
            <a:r>
              <a:rPr lang="fr-CH" dirty="0"/>
              <a:t> </a:t>
            </a:r>
          </a:p>
          <a:p>
            <a:r>
              <a:rPr lang="fr-CH" b="1" dirty="0">
                <a:solidFill>
                  <a:srgbClr val="C00000"/>
                </a:solidFill>
              </a:rPr>
              <a:t>À l’image du collège d’« IBD nurses » développé en Europe avec le soutien de l’ECCO, il convient de faciliter en  Suisse la formation d’infirmières spécialisées en MICI</a:t>
            </a:r>
            <a:endParaRPr lang="fr-FR" b="1" dirty="0">
              <a:solidFill>
                <a:srgbClr val="C00000"/>
              </a:solidFill>
            </a:endParaRPr>
          </a:p>
        </p:txBody>
      </p:sp>
      <p:pic>
        <p:nvPicPr>
          <p:cNvPr id="5122" name="Picture 2" descr="My IBD Team">
            <a:extLst>
              <a:ext uri="{FF2B5EF4-FFF2-40B4-BE49-F238E27FC236}">
                <a16:creationId xmlns:a16="http://schemas.microsoft.com/office/drawing/2014/main" id="{458D57E9-3BE9-FB8B-79CB-F7C261152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229" y="1737890"/>
            <a:ext cx="4023953" cy="41402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a:extLst>
              <a:ext uri="{FF2B5EF4-FFF2-40B4-BE49-F238E27FC236}">
                <a16:creationId xmlns:a16="http://schemas.microsoft.com/office/drawing/2014/main" id="{FA8085DD-F2FC-2D62-F198-B6C4EC38C050}"/>
              </a:ext>
            </a:extLst>
          </p:cNvPr>
          <p:cNvCxnSpPr/>
          <p:nvPr/>
        </p:nvCxnSpPr>
        <p:spPr>
          <a:xfrm flipH="1">
            <a:off x="9975273" y="969540"/>
            <a:ext cx="581891" cy="1274896"/>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30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44E9F-0776-808C-189B-D3D756080450}"/>
              </a:ext>
            </a:extLst>
          </p:cNvPr>
          <p:cNvSpPr>
            <a:spLocks noGrp="1"/>
          </p:cNvSpPr>
          <p:nvPr>
            <p:ph type="title"/>
          </p:nvPr>
        </p:nvSpPr>
        <p:spPr>
          <a:xfrm>
            <a:off x="838200" y="240434"/>
            <a:ext cx="10515600" cy="1325563"/>
          </a:xfrm>
        </p:spPr>
        <p:txBody>
          <a:bodyPr/>
          <a:lstStyle/>
          <a:p>
            <a:r>
              <a:rPr lang="fr-CH" dirty="0">
                <a:solidFill>
                  <a:srgbClr val="002060"/>
                </a:solidFill>
              </a:rPr>
              <a:t>4. L’ETP et la </a:t>
            </a:r>
            <a:r>
              <a:rPr lang="fr-CH" b="1" dirty="0">
                <a:solidFill>
                  <a:srgbClr val="002060"/>
                </a:solidFill>
              </a:rPr>
              <a:t>transition pédiatrique</a:t>
            </a:r>
            <a:endParaRPr lang="fr-FR" b="1" dirty="0">
              <a:solidFill>
                <a:srgbClr val="002060"/>
              </a:solidFill>
            </a:endParaRPr>
          </a:p>
        </p:txBody>
      </p:sp>
      <p:sp>
        <p:nvSpPr>
          <p:cNvPr id="3" name="Espace réservé du contenu 2">
            <a:extLst>
              <a:ext uri="{FF2B5EF4-FFF2-40B4-BE49-F238E27FC236}">
                <a16:creationId xmlns:a16="http://schemas.microsoft.com/office/drawing/2014/main" id="{ACCE16E8-7ECB-8802-9334-DA4DD76F2164}"/>
              </a:ext>
            </a:extLst>
          </p:cNvPr>
          <p:cNvSpPr>
            <a:spLocks noGrp="1"/>
          </p:cNvSpPr>
          <p:nvPr>
            <p:ph idx="1"/>
          </p:nvPr>
        </p:nvSpPr>
        <p:spPr>
          <a:xfrm>
            <a:off x="838200" y="1924164"/>
            <a:ext cx="4856018" cy="4351338"/>
          </a:xfrm>
        </p:spPr>
        <p:txBody>
          <a:bodyPr>
            <a:normAutofit lnSpcReduction="10000"/>
          </a:bodyPr>
          <a:lstStyle/>
          <a:p>
            <a:r>
              <a:rPr lang="fr-CH" dirty="0"/>
              <a:t>Une des missions de l’ETP est de faciliter la </a:t>
            </a:r>
            <a:r>
              <a:rPr lang="fr-CH" b="1" dirty="0"/>
              <a:t>transition</a:t>
            </a:r>
            <a:r>
              <a:rPr lang="fr-CH" dirty="0"/>
              <a:t> de la prise en charge entre la pédiatrie et le monde des gastroentérologues adultes </a:t>
            </a:r>
          </a:p>
          <a:p>
            <a:pPr marL="0" indent="0">
              <a:buNone/>
            </a:pPr>
            <a:endParaRPr lang="fr-CH" dirty="0"/>
          </a:p>
          <a:p>
            <a:r>
              <a:rPr lang="fr-CH" dirty="0"/>
              <a:t>Cette transition doit se faire de façon harmonieuse sans bouleversement pour les adolescents, mais aussi leurs parents</a:t>
            </a:r>
            <a:endParaRPr lang="fr-FR" dirty="0"/>
          </a:p>
        </p:txBody>
      </p:sp>
      <p:pic>
        <p:nvPicPr>
          <p:cNvPr id="6146" name="Picture 2" descr="PDF] Adolescents with IBD: the importance of structured transition care. |  Semantic Scholar">
            <a:extLst>
              <a:ext uri="{FF2B5EF4-FFF2-40B4-BE49-F238E27FC236}">
                <a16:creationId xmlns:a16="http://schemas.microsoft.com/office/drawing/2014/main" id="{5C32C325-5DF3-8CD2-D53E-27268BD65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818" y="1828512"/>
            <a:ext cx="6021965" cy="444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5672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A84A93D-38BF-6DC2-32DD-8A6F666EC04C}"/>
              </a:ext>
            </a:extLst>
          </p:cNvPr>
          <p:cNvSpPr>
            <a:spLocks noGrp="1"/>
          </p:cNvSpPr>
          <p:nvPr>
            <p:ph type="title"/>
          </p:nvPr>
        </p:nvSpPr>
        <p:spPr>
          <a:xfrm>
            <a:off x="520564" y="1748649"/>
            <a:ext cx="10515600" cy="2852737"/>
          </a:xfrm>
        </p:spPr>
        <p:txBody>
          <a:bodyPr/>
          <a:lstStyle/>
          <a:p>
            <a:pPr algn="ctr"/>
            <a:r>
              <a:rPr lang="fr-FR" dirty="0">
                <a:solidFill>
                  <a:srgbClr val="002060"/>
                </a:solidFill>
              </a:rPr>
              <a:t>Quels sont les</a:t>
            </a:r>
            <a:r>
              <a:rPr lang="fr-FR" b="1" dirty="0">
                <a:solidFill>
                  <a:srgbClr val="002060"/>
                </a:solidFill>
              </a:rPr>
              <a:t> limites </a:t>
            </a:r>
            <a:r>
              <a:rPr lang="fr-FR" dirty="0">
                <a:solidFill>
                  <a:srgbClr val="002060"/>
                </a:solidFill>
              </a:rPr>
              <a:t>de l’éducation thérapeutique</a:t>
            </a:r>
          </a:p>
        </p:txBody>
      </p:sp>
    </p:spTree>
    <p:extLst>
      <p:ext uri="{BB962C8B-B14F-4D97-AF65-F5344CB8AC3E}">
        <p14:creationId xmlns:p14="http://schemas.microsoft.com/office/powerpoint/2010/main" val="1713094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03C86-4B38-1B57-2CB6-01C943550386}"/>
              </a:ext>
            </a:extLst>
          </p:cNvPr>
          <p:cNvSpPr>
            <a:spLocks noGrp="1"/>
          </p:cNvSpPr>
          <p:nvPr>
            <p:ph type="title"/>
          </p:nvPr>
        </p:nvSpPr>
        <p:spPr>
          <a:xfrm>
            <a:off x="429639" y="326214"/>
            <a:ext cx="10515600" cy="1325563"/>
          </a:xfrm>
        </p:spPr>
        <p:txBody>
          <a:bodyPr/>
          <a:lstStyle/>
          <a:p>
            <a:r>
              <a:rPr lang="fr-CH" dirty="0">
                <a:solidFill>
                  <a:srgbClr val="002060"/>
                </a:solidFill>
              </a:rPr>
              <a:t>Les limites</a:t>
            </a:r>
            <a:endParaRPr lang="fr-FR" dirty="0">
              <a:solidFill>
                <a:srgbClr val="002060"/>
              </a:solidFill>
            </a:endParaRPr>
          </a:p>
        </p:txBody>
      </p:sp>
      <p:sp>
        <p:nvSpPr>
          <p:cNvPr id="3" name="Espace réservé du contenu 2">
            <a:extLst>
              <a:ext uri="{FF2B5EF4-FFF2-40B4-BE49-F238E27FC236}">
                <a16:creationId xmlns:a16="http://schemas.microsoft.com/office/drawing/2014/main" id="{15E3A129-D48D-3EE7-1F0B-2BFBB966C3ED}"/>
              </a:ext>
            </a:extLst>
          </p:cNvPr>
          <p:cNvSpPr>
            <a:spLocks noGrp="1"/>
          </p:cNvSpPr>
          <p:nvPr>
            <p:ph idx="1"/>
          </p:nvPr>
        </p:nvSpPr>
        <p:spPr>
          <a:xfrm>
            <a:off x="429639" y="1825625"/>
            <a:ext cx="11340829" cy="4351338"/>
          </a:xfrm>
        </p:spPr>
        <p:txBody>
          <a:bodyPr>
            <a:normAutofit/>
          </a:bodyPr>
          <a:lstStyle/>
          <a:p>
            <a:r>
              <a:rPr lang="fr-CH" dirty="0"/>
              <a:t>Trouver du personnel formé et surtout de dégager du temps infirmier consacré à cette activité</a:t>
            </a:r>
          </a:p>
          <a:p>
            <a:pPr marL="0" indent="0">
              <a:buNone/>
            </a:pPr>
            <a:endParaRPr lang="fr-CH" dirty="0"/>
          </a:p>
          <a:p>
            <a:r>
              <a:rPr lang="fr-CH" dirty="0"/>
              <a:t>L’éducateur MICI n’est pas : un tabacologue , un sexologue , un conseillé conjugal , une assistance sociale…</a:t>
            </a:r>
          </a:p>
          <a:p>
            <a:pPr lvl="1"/>
            <a:endParaRPr lang="fr-CH" sz="2000" dirty="0"/>
          </a:p>
          <a:p>
            <a:r>
              <a:rPr lang="fr-CH" dirty="0"/>
              <a:t>L’ETP n’est pas un traitement:</a:t>
            </a:r>
            <a:endParaRPr lang="fr-CH" sz="2400" dirty="0"/>
          </a:p>
          <a:p>
            <a:pPr marL="457200" lvl="1" indent="0">
              <a:buNone/>
            </a:pPr>
            <a:r>
              <a:rPr lang="fr-CH" dirty="0"/>
              <a:t>– Ne vise pas directement à modifier l’histoire naturelle de la MICI …mais pourrait diminuer indirectement la morbidité</a:t>
            </a:r>
          </a:p>
        </p:txBody>
      </p:sp>
    </p:spTree>
    <p:extLst>
      <p:ext uri="{BB962C8B-B14F-4D97-AF65-F5344CB8AC3E}">
        <p14:creationId xmlns:p14="http://schemas.microsoft.com/office/powerpoint/2010/main" val="3499397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93BF0-8CEC-CD4C-0A48-5DD0A8634005}"/>
              </a:ext>
            </a:extLst>
          </p:cNvPr>
          <p:cNvSpPr>
            <a:spLocks noGrp="1"/>
          </p:cNvSpPr>
          <p:nvPr>
            <p:ph type="title"/>
          </p:nvPr>
        </p:nvSpPr>
        <p:spPr/>
        <p:txBody>
          <a:bodyPr/>
          <a:lstStyle/>
          <a:p>
            <a:r>
              <a:rPr lang="fr-FR" dirty="0"/>
              <a:t>Perspectives</a:t>
            </a:r>
          </a:p>
        </p:txBody>
      </p:sp>
      <p:sp>
        <p:nvSpPr>
          <p:cNvPr id="3" name="Espace réservé du contenu 2">
            <a:extLst>
              <a:ext uri="{FF2B5EF4-FFF2-40B4-BE49-F238E27FC236}">
                <a16:creationId xmlns:a16="http://schemas.microsoft.com/office/drawing/2014/main" id="{DEDF999C-1CFF-9F74-442C-444BD42AF740}"/>
              </a:ext>
            </a:extLst>
          </p:cNvPr>
          <p:cNvSpPr>
            <a:spLocks noGrp="1"/>
          </p:cNvSpPr>
          <p:nvPr>
            <p:ph idx="1"/>
          </p:nvPr>
        </p:nvSpPr>
        <p:spPr>
          <a:xfrm>
            <a:off x="838199" y="1825625"/>
            <a:ext cx="8052881" cy="4351338"/>
          </a:xfrm>
        </p:spPr>
        <p:txBody>
          <a:bodyPr/>
          <a:lstStyle/>
          <a:p>
            <a:r>
              <a:rPr lang="fr-FR" dirty="0"/>
              <a:t>Amélioration des outils éducatifs</a:t>
            </a:r>
          </a:p>
          <a:p>
            <a:pPr marL="0" indent="0">
              <a:buNone/>
            </a:pPr>
            <a:endParaRPr lang="fr-FR" dirty="0"/>
          </a:p>
          <a:p>
            <a:r>
              <a:rPr lang="fr-FR" dirty="0"/>
              <a:t>Applications d’e-Santé</a:t>
            </a:r>
          </a:p>
          <a:p>
            <a:pPr marL="0" indent="0">
              <a:buNone/>
            </a:pPr>
            <a:endParaRPr lang="fr-FR" dirty="0"/>
          </a:p>
          <a:p>
            <a:r>
              <a:rPr lang="fr-FR" dirty="0"/>
              <a:t>Formation d’éducation (IBD nurses comme en Angleterre et au Canada)</a:t>
            </a:r>
          </a:p>
          <a:p>
            <a:pPr marL="0" indent="0">
              <a:buNone/>
            </a:pPr>
            <a:endParaRPr lang="fr-FR" dirty="0"/>
          </a:p>
          <a:p>
            <a:r>
              <a:rPr lang="fr-FR" dirty="0"/>
              <a:t>Financement </a:t>
            </a:r>
          </a:p>
          <a:p>
            <a:pPr marL="0" indent="0">
              <a:buNone/>
            </a:pPr>
            <a:endParaRPr lang="fr-FR" dirty="0"/>
          </a:p>
        </p:txBody>
      </p:sp>
      <p:pic>
        <p:nvPicPr>
          <p:cNvPr id="4" name="Espace réservé du contenu 4" descr="Une image contenant texte&#10;&#10;Description générée automatiquement">
            <a:extLst>
              <a:ext uri="{FF2B5EF4-FFF2-40B4-BE49-F238E27FC236}">
                <a16:creationId xmlns:a16="http://schemas.microsoft.com/office/drawing/2014/main" id="{5757AA9E-180D-F049-7D6C-30D8685C8A68}"/>
              </a:ext>
            </a:extLst>
          </p:cNvPr>
          <p:cNvPicPr>
            <a:picLocks noChangeAspect="1"/>
          </p:cNvPicPr>
          <p:nvPr/>
        </p:nvPicPr>
        <p:blipFill rotWithShape="1">
          <a:blip r:embed="rId2"/>
          <a:srcRect l="74969" t="3836" r="-278" b="50000"/>
          <a:stretch/>
        </p:blipFill>
        <p:spPr>
          <a:xfrm>
            <a:off x="8361572" y="1253331"/>
            <a:ext cx="3830428" cy="4351338"/>
          </a:xfrm>
          <a:prstGeom prst="rect">
            <a:avLst/>
          </a:prstGeom>
        </p:spPr>
      </p:pic>
    </p:spTree>
    <p:extLst>
      <p:ext uri="{BB962C8B-B14F-4D97-AF65-F5344CB8AC3E}">
        <p14:creationId xmlns:p14="http://schemas.microsoft.com/office/powerpoint/2010/main" val="3170477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22C160-D309-E46D-1132-5B0615C0E130}"/>
              </a:ext>
            </a:extLst>
          </p:cNvPr>
          <p:cNvSpPr>
            <a:spLocks noGrp="1"/>
          </p:cNvSpPr>
          <p:nvPr>
            <p:ph type="title"/>
          </p:nvPr>
        </p:nvSpPr>
        <p:spPr>
          <a:xfrm>
            <a:off x="387992" y="-83127"/>
            <a:ext cx="10515600" cy="1325563"/>
          </a:xfrm>
        </p:spPr>
        <p:txBody>
          <a:bodyPr/>
          <a:lstStyle/>
          <a:p>
            <a:r>
              <a:rPr lang="fr-FR" dirty="0">
                <a:solidFill>
                  <a:srgbClr val="002060"/>
                </a:solidFill>
              </a:rPr>
              <a:t> </a:t>
            </a:r>
            <a:r>
              <a:rPr lang="fr-CH" dirty="0">
                <a:solidFill>
                  <a:srgbClr val="002060"/>
                </a:solidFill>
              </a:rPr>
              <a:t>En conclusion</a:t>
            </a:r>
            <a:endParaRPr lang="fr-FR" dirty="0">
              <a:solidFill>
                <a:srgbClr val="002060"/>
              </a:solidFill>
            </a:endParaRPr>
          </a:p>
        </p:txBody>
      </p:sp>
      <p:sp>
        <p:nvSpPr>
          <p:cNvPr id="3" name="Espace réservé du contenu 2">
            <a:extLst>
              <a:ext uri="{FF2B5EF4-FFF2-40B4-BE49-F238E27FC236}">
                <a16:creationId xmlns:a16="http://schemas.microsoft.com/office/drawing/2014/main" id="{5DA44008-CD80-A2CE-BB1C-5F33F84E76C0}"/>
              </a:ext>
            </a:extLst>
          </p:cNvPr>
          <p:cNvSpPr>
            <a:spLocks noGrp="1"/>
          </p:cNvSpPr>
          <p:nvPr>
            <p:ph idx="1"/>
          </p:nvPr>
        </p:nvSpPr>
        <p:spPr>
          <a:xfrm>
            <a:off x="506927" y="1384013"/>
            <a:ext cx="7598722" cy="5386387"/>
          </a:xfrm>
        </p:spPr>
        <p:txBody>
          <a:bodyPr>
            <a:normAutofit fontScale="92500" lnSpcReduction="20000"/>
          </a:bodyPr>
          <a:lstStyle/>
          <a:p>
            <a:r>
              <a:rPr lang="fr-CH" dirty="0"/>
              <a:t>Les MICI sont un terrain idéal pour l’éducation thérapeutique… </a:t>
            </a:r>
          </a:p>
          <a:p>
            <a:pPr marL="0" indent="0">
              <a:buNone/>
            </a:pPr>
            <a:endParaRPr lang="fr-CH" sz="1300" dirty="0"/>
          </a:p>
          <a:p>
            <a:r>
              <a:rPr lang="fr-CH" dirty="0"/>
              <a:t>L’ETP a pour objectif d’enrichir les connaissances du patient pour lui permettre d’acquérir des compétences afin d’améliorer sa qualité de vie avec sa maladie et de devenir en partie «acteur » de la prise charge de sa pathologie. </a:t>
            </a:r>
          </a:p>
          <a:p>
            <a:pPr marL="0" indent="0">
              <a:buNone/>
            </a:pPr>
            <a:endParaRPr lang="fr-CH" sz="1300" dirty="0"/>
          </a:p>
          <a:p>
            <a:r>
              <a:rPr lang="fr-CH" dirty="0"/>
              <a:t>L’ETP peut être coordonnée par un « non médecin » mais sa mise en œuvre nécessite un médecin dans l’équipe </a:t>
            </a:r>
          </a:p>
          <a:p>
            <a:pPr marL="0" indent="0">
              <a:buNone/>
            </a:pPr>
            <a:endParaRPr lang="fr-CH" sz="1300" dirty="0"/>
          </a:p>
          <a:p>
            <a:r>
              <a:rPr lang="fr-CH" b="1" dirty="0">
                <a:solidFill>
                  <a:srgbClr val="C00000"/>
                </a:solidFill>
              </a:rPr>
              <a:t>Pour parvenir à être le plus pertinent possible dans les MICI le rôle de l’« IBD nurse » devra être valorisé en Suisse</a:t>
            </a:r>
            <a:endParaRPr lang="fr-FR" b="1" dirty="0">
              <a:solidFill>
                <a:srgbClr val="C00000"/>
              </a:solidFill>
            </a:endParaRPr>
          </a:p>
          <a:p>
            <a:endParaRPr lang="fr-FR" dirty="0"/>
          </a:p>
        </p:txBody>
      </p:sp>
      <p:pic>
        <p:nvPicPr>
          <p:cNvPr id="4" name="Picture 2" descr="Tandem bicycle - medical team - 15301426">
            <a:extLst>
              <a:ext uri="{FF2B5EF4-FFF2-40B4-BE49-F238E27FC236}">
                <a16:creationId xmlns:a16="http://schemas.microsoft.com/office/drawing/2014/main" id="{89AB18CD-E9A3-9E40-BE2E-F9A6437456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83" t="5324" r="6429" b="7517"/>
          <a:stretch/>
        </p:blipFill>
        <p:spPr bwMode="auto">
          <a:xfrm>
            <a:off x="8105649" y="2660199"/>
            <a:ext cx="3786028" cy="255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605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3BE4DE-F3F2-8824-7F37-CDA4B0CAC285}"/>
              </a:ext>
            </a:extLst>
          </p:cNvPr>
          <p:cNvSpPr>
            <a:spLocks noGrp="1"/>
          </p:cNvSpPr>
          <p:nvPr>
            <p:ph type="title"/>
          </p:nvPr>
        </p:nvSpPr>
        <p:spPr>
          <a:xfrm>
            <a:off x="572493" y="238539"/>
            <a:ext cx="11018520" cy="1434415"/>
          </a:xfrm>
        </p:spPr>
        <p:txBody>
          <a:bodyPr anchor="b">
            <a:normAutofit/>
          </a:bodyPr>
          <a:lstStyle/>
          <a:p>
            <a:r>
              <a:rPr lang="fr-FR" sz="4800" dirty="0">
                <a:solidFill>
                  <a:srgbClr val="002060"/>
                </a:solidFill>
              </a:rPr>
              <a:t>Bon à savoir ….</a:t>
            </a:r>
          </a:p>
        </p:txBody>
      </p:sp>
      <p:sp>
        <p:nvSpPr>
          <p:cNvPr id="8201"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B244A51-C525-F650-6B06-BB4C5C10A8C3}"/>
              </a:ext>
            </a:extLst>
          </p:cNvPr>
          <p:cNvSpPr>
            <a:spLocks noGrp="1"/>
          </p:cNvSpPr>
          <p:nvPr>
            <p:ph idx="1"/>
          </p:nvPr>
        </p:nvSpPr>
        <p:spPr>
          <a:xfrm>
            <a:off x="572492" y="2071315"/>
            <a:ext cx="8051963" cy="4548145"/>
          </a:xfrm>
        </p:spPr>
        <p:txBody>
          <a:bodyPr anchor="t">
            <a:normAutofit lnSpcReduction="10000"/>
          </a:bodyPr>
          <a:lstStyle/>
          <a:p>
            <a:r>
              <a:rPr lang="fr-CH" sz="2400" dirty="0"/>
              <a:t>Depuis 1998, le Service d’éducation thérapeutique du patient des HUG et la Faculté de Médecine de l’Université de Genève ont développé un CAS et un DAS en éducation thérapeutique</a:t>
            </a:r>
          </a:p>
          <a:p>
            <a:endParaRPr lang="fr-CH" sz="2400" dirty="0"/>
          </a:p>
          <a:p>
            <a:r>
              <a:rPr lang="fr-CH" sz="2400" dirty="0"/>
              <a:t>400 spécialistes ont déjà été formés dans ce cadre et plus de 225 programmes d’éducation thérapeutique ont été mis en place à travers le monde</a:t>
            </a:r>
          </a:p>
          <a:p>
            <a:endParaRPr lang="fr-CH" sz="2400" dirty="0"/>
          </a:p>
          <a:p>
            <a:r>
              <a:rPr lang="fr-CH" sz="2400" dirty="0"/>
              <a:t>Un programme de sensibilisation à l’éducation thérapeutique du patient en 3 jours est également proposé</a:t>
            </a:r>
          </a:p>
          <a:p>
            <a:endParaRPr lang="fr-CH" sz="2400" dirty="0"/>
          </a:p>
          <a:p>
            <a:r>
              <a:rPr lang="fr-CH" sz="2400" dirty="0"/>
              <a:t>Programme à la Clinique de la Source (VD)</a:t>
            </a:r>
          </a:p>
          <a:p>
            <a:endParaRPr lang="fr-FR" sz="2400" dirty="0"/>
          </a:p>
        </p:txBody>
      </p:sp>
      <p:pic>
        <p:nvPicPr>
          <p:cNvPr id="8194" name="Picture 2" descr="Ampoule De Dessin Au Trait Continu Avec Lumière Jaune Idée D'entreprise  Remue-méninges Inspiration | Vecteur Premium">
            <a:extLst>
              <a:ext uri="{FF2B5EF4-FFF2-40B4-BE49-F238E27FC236}">
                <a16:creationId xmlns:a16="http://schemas.microsoft.com/office/drawing/2014/main" id="{220D8B12-5862-C6D6-FF3E-5CCC553FB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4" r="1638" b="-3"/>
          <a:stretch/>
        </p:blipFill>
        <p:spPr bwMode="auto">
          <a:xfrm>
            <a:off x="8624455" y="2128818"/>
            <a:ext cx="3395649" cy="352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85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mputer with telemedicine sitting on desk ">
            <a:extLst>
              <a:ext uri="{FF2B5EF4-FFF2-40B4-BE49-F238E27FC236}">
                <a16:creationId xmlns:a16="http://schemas.microsoft.com/office/drawing/2014/main" id="{84F62D93-3BD8-D34C-9003-C0C0B44C5C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93" t="9091" r="2887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Titre 8">
            <a:extLst>
              <a:ext uri="{FF2B5EF4-FFF2-40B4-BE49-F238E27FC236}">
                <a16:creationId xmlns:a16="http://schemas.microsoft.com/office/drawing/2014/main" id="{390F3413-7460-804B-B75A-9E893C895207}"/>
              </a:ext>
            </a:extLst>
          </p:cNvPr>
          <p:cNvSpPr>
            <a:spLocks noGrp="1"/>
          </p:cNvSpPr>
          <p:nvPr>
            <p:ph type="title"/>
          </p:nvPr>
        </p:nvSpPr>
        <p:spPr>
          <a:xfrm>
            <a:off x="0" y="1974822"/>
            <a:ext cx="3357256" cy="1572711"/>
          </a:xfrm>
        </p:spPr>
        <p:txBody>
          <a:bodyPr vert="horz" lIns="91440" tIns="45720" rIns="91440" bIns="45720" rtlCol="0" anchor="b">
            <a:normAutofit fontScale="90000"/>
          </a:bodyPr>
          <a:lstStyle/>
          <a:p>
            <a:pPr algn="ctr"/>
            <a:r>
              <a:rPr lang="en-US" sz="5400" dirty="0">
                <a:solidFill>
                  <a:srgbClr val="002060"/>
                </a:solidFill>
              </a:rPr>
              <a:t>Merci pour </a:t>
            </a:r>
            <a:r>
              <a:rPr lang="en-US" sz="5400" dirty="0" err="1">
                <a:solidFill>
                  <a:srgbClr val="002060"/>
                </a:solidFill>
              </a:rPr>
              <a:t>votre</a:t>
            </a:r>
            <a:r>
              <a:rPr lang="en-US" sz="5400" dirty="0">
                <a:solidFill>
                  <a:srgbClr val="002060"/>
                </a:solidFill>
              </a:rPr>
              <a:t> attention !</a:t>
            </a:r>
          </a:p>
        </p:txBody>
      </p:sp>
      <p:sp>
        <p:nvSpPr>
          <p:cNvPr id="11" name="Rectangle à coins arrondis 10">
            <a:extLst>
              <a:ext uri="{FF2B5EF4-FFF2-40B4-BE49-F238E27FC236}">
                <a16:creationId xmlns:a16="http://schemas.microsoft.com/office/drawing/2014/main" id="{198CDCF4-7052-0446-9F29-7D6E12952688}"/>
              </a:ext>
            </a:extLst>
          </p:cNvPr>
          <p:cNvSpPr/>
          <p:nvPr/>
        </p:nvSpPr>
        <p:spPr>
          <a:xfrm>
            <a:off x="352926" y="449179"/>
            <a:ext cx="1572127" cy="7058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792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4FC19D-3344-2BF6-B994-2A4ADFFA4275}"/>
              </a:ext>
            </a:extLst>
          </p:cNvPr>
          <p:cNvSpPr>
            <a:spLocks noGrp="1"/>
          </p:cNvSpPr>
          <p:nvPr>
            <p:ph type="title"/>
          </p:nvPr>
        </p:nvSpPr>
        <p:spPr>
          <a:xfrm>
            <a:off x="131956" y="186221"/>
            <a:ext cx="11928087" cy="1325563"/>
          </a:xfrm>
        </p:spPr>
        <p:txBody>
          <a:bodyPr/>
          <a:lstStyle/>
          <a:p>
            <a:pPr algn="ctr"/>
            <a:r>
              <a:rPr lang="fr-FR" dirty="0">
                <a:solidFill>
                  <a:srgbClr val="002060"/>
                </a:solidFill>
              </a:rPr>
              <a:t>Les maladies chroniques =</a:t>
            </a:r>
            <a:r>
              <a:rPr lang="fr-FR" sz="4000" b="1" i="1" dirty="0">
                <a:solidFill>
                  <a:srgbClr val="002060"/>
                </a:solidFill>
              </a:rPr>
              <a:t> maladies handicapantes</a:t>
            </a:r>
            <a:endParaRPr lang="fr-FR" b="1" i="1" dirty="0">
              <a:solidFill>
                <a:srgbClr val="002060"/>
              </a:solidFill>
            </a:endParaRPr>
          </a:p>
        </p:txBody>
      </p:sp>
      <p:sp>
        <p:nvSpPr>
          <p:cNvPr id="3" name="Espace réservé du contenu 2">
            <a:extLst>
              <a:ext uri="{FF2B5EF4-FFF2-40B4-BE49-F238E27FC236}">
                <a16:creationId xmlns:a16="http://schemas.microsoft.com/office/drawing/2014/main" id="{A50F749E-EC62-3D20-65FB-AC87AF7F9951}"/>
              </a:ext>
            </a:extLst>
          </p:cNvPr>
          <p:cNvSpPr>
            <a:spLocks noGrp="1"/>
          </p:cNvSpPr>
          <p:nvPr>
            <p:ph idx="1"/>
          </p:nvPr>
        </p:nvSpPr>
        <p:spPr>
          <a:xfrm>
            <a:off x="683938" y="1691434"/>
            <a:ext cx="8577627" cy="3787402"/>
          </a:xfrm>
        </p:spPr>
        <p:txBody>
          <a:bodyPr>
            <a:normAutofit fontScale="92500" lnSpcReduction="10000"/>
          </a:bodyPr>
          <a:lstStyle/>
          <a:p>
            <a:r>
              <a:rPr lang="fr-CH" b="1" dirty="0"/>
              <a:t>Handicap fonctionnel « invisible » </a:t>
            </a:r>
            <a:r>
              <a:rPr lang="fr-CH" dirty="0"/>
              <a:t>souvent mal reconnu</a:t>
            </a:r>
          </a:p>
          <a:p>
            <a:pPr marL="0" indent="0">
              <a:buNone/>
            </a:pPr>
            <a:endParaRPr lang="fr-CH" sz="1700" dirty="0"/>
          </a:p>
          <a:p>
            <a:r>
              <a:rPr lang="fr-CH" dirty="0"/>
              <a:t>Patients confrontés à des difficultés psycho-sociales             =&gt; tendance à l’</a:t>
            </a:r>
            <a:r>
              <a:rPr lang="fr-CH" b="1" dirty="0"/>
              <a:t>isolement</a:t>
            </a:r>
          </a:p>
          <a:p>
            <a:endParaRPr lang="fr-CH" sz="1900" dirty="0"/>
          </a:p>
          <a:p>
            <a:r>
              <a:rPr lang="fr-CH" dirty="0"/>
              <a:t>Conséquences sur vie affective et aptitude au travail            =&gt; source de </a:t>
            </a:r>
            <a:r>
              <a:rPr lang="fr-CH" b="1" dirty="0"/>
              <a:t>dépression</a:t>
            </a:r>
          </a:p>
          <a:p>
            <a:endParaRPr lang="fr-CH" sz="1700" dirty="0"/>
          </a:p>
          <a:p>
            <a:r>
              <a:rPr lang="fr-CH" dirty="0"/>
              <a:t>Manque de connaissances de la maladie et de son évolution  =&gt; état d’</a:t>
            </a:r>
            <a:r>
              <a:rPr lang="fr-CH" b="1" dirty="0"/>
              <a:t>anxiété</a:t>
            </a:r>
          </a:p>
          <a:p>
            <a:pPr marL="0" indent="0">
              <a:buNone/>
            </a:pPr>
            <a:endParaRPr lang="fr-CH" dirty="0"/>
          </a:p>
        </p:txBody>
      </p:sp>
      <p:sp>
        <p:nvSpPr>
          <p:cNvPr id="6" name="Espace réservé du contenu 2">
            <a:extLst>
              <a:ext uri="{FF2B5EF4-FFF2-40B4-BE49-F238E27FC236}">
                <a16:creationId xmlns:a16="http://schemas.microsoft.com/office/drawing/2014/main" id="{2E2C8E6B-2534-84D8-F4FB-E1D028488601}"/>
              </a:ext>
            </a:extLst>
          </p:cNvPr>
          <p:cNvSpPr txBox="1">
            <a:spLocks/>
          </p:cNvSpPr>
          <p:nvPr/>
        </p:nvSpPr>
        <p:spPr>
          <a:xfrm>
            <a:off x="842635" y="5790113"/>
            <a:ext cx="9801335" cy="660103"/>
          </a:xfrm>
          <a:prstGeom prst="rect">
            <a:avLst/>
          </a:prstGeom>
          <a:solidFill>
            <a:schemeClr val="accent5">
              <a:lumMod val="40000"/>
              <a:lumOff val="60000"/>
            </a:schemeClr>
          </a:solidFill>
          <a:ln w="3810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endParaRPr lang="fr-CH" dirty="0">
              <a:solidFill>
                <a:srgbClr val="002060"/>
              </a:solidFill>
            </a:endParaRPr>
          </a:p>
          <a:p>
            <a:pPr marL="0" indent="0" algn="ctr">
              <a:buNone/>
            </a:pPr>
            <a:r>
              <a:rPr lang="fr-CH" dirty="0">
                <a:solidFill>
                  <a:srgbClr val="002060"/>
                </a:solidFill>
              </a:rPr>
              <a:t>Peut être abordés dans un parcours d’éducation thérapeutique</a:t>
            </a:r>
            <a:endParaRPr lang="fr-FR" dirty="0">
              <a:solidFill>
                <a:srgbClr val="002060"/>
              </a:solidFill>
            </a:endParaRPr>
          </a:p>
          <a:p>
            <a:pPr marL="0" indent="0" algn="ctr">
              <a:buFont typeface="Arial" panose="020B0604020202020204" pitchFamily="34" charset="0"/>
              <a:buNone/>
            </a:pPr>
            <a:endParaRPr lang="fr-CH" dirty="0">
              <a:solidFill>
                <a:srgbClr val="002060"/>
              </a:solidFill>
            </a:endParaRPr>
          </a:p>
        </p:txBody>
      </p:sp>
      <p:pic>
        <p:nvPicPr>
          <p:cNvPr id="1026" name="Picture 2" descr="Maladies chroniques et travail : place à l'action !">
            <a:extLst>
              <a:ext uri="{FF2B5EF4-FFF2-40B4-BE49-F238E27FC236}">
                <a16:creationId xmlns:a16="http://schemas.microsoft.com/office/drawing/2014/main" id="{1D96D73C-8778-C8B6-7B9B-03CC482F0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7374" y="1691434"/>
            <a:ext cx="3032571" cy="304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017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B46742-E6F1-BB1D-BAA6-D41E0C398EA6}"/>
              </a:ext>
            </a:extLst>
          </p:cNvPr>
          <p:cNvSpPr>
            <a:spLocks noGrp="1"/>
          </p:cNvSpPr>
          <p:nvPr>
            <p:ph type="title"/>
          </p:nvPr>
        </p:nvSpPr>
        <p:spPr>
          <a:xfrm>
            <a:off x="304800" y="0"/>
            <a:ext cx="11706404" cy="1325563"/>
          </a:xfrm>
        </p:spPr>
        <p:txBody>
          <a:bodyPr>
            <a:normAutofit/>
          </a:bodyPr>
          <a:lstStyle/>
          <a:p>
            <a:r>
              <a:rPr lang="fr-CH" sz="4000" dirty="0">
                <a:solidFill>
                  <a:srgbClr val="002060"/>
                </a:solidFill>
              </a:rPr>
              <a:t>Les objectifs du patient et du médecin peuvent </a:t>
            </a:r>
            <a:r>
              <a:rPr lang="fr-CH" sz="4000" b="1" dirty="0">
                <a:solidFill>
                  <a:srgbClr val="002060"/>
                </a:solidFill>
              </a:rPr>
              <a:t>diverger</a:t>
            </a:r>
            <a:endParaRPr lang="fr-FR" sz="4000" b="1" dirty="0">
              <a:solidFill>
                <a:srgbClr val="002060"/>
              </a:solidFill>
            </a:endParaRPr>
          </a:p>
        </p:txBody>
      </p:sp>
      <p:sp>
        <p:nvSpPr>
          <p:cNvPr id="8" name="Espace réservé du texte 7">
            <a:extLst>
              <a:ext uri="{FF2B5EF4-FFF2-40B4-BE49-F238E27FC236}">
                <a16:creationId xmlns:a16="http://schemas.microsoft.com/office/drawing/2014/main" id="{F67064C1-533E-9E7F-980B-EFB45E0DB1F1}"/>
              </a:ext>
            </a:extLst>
          </p:cNvPr>
          <p:cNvSpPr>
            <a:spLocks noGrp="1"/>
          </p:cNvSpPr>
          <p:nvPr>
            <p:ph type="body" idx="1"/>
          </p:nvPr>
        </p:nvSpPr>
        <p:spPr>
          <a:xfrm>
            <a:off x="666783" y="1389902"/>
            <a:ext cx="5157787" cy="823912"/>
          </a:xfrm>
        </p:spPr>
        <p:txBody>
          <a:bodyPr>
            <a:normAutofit lnSpcReduction="10000"/>
          </a:bodyPr>
          <a:lstStyle/>
          <a:p>
            <a:r>
              <a:rPr lang="fr-FR" dirty="0">
                <a:solidFill>
                  <a:srgbClr val="C00000"/>
                </a:solidFill>
              </a:rPr>
              <a:t>Objectifs du patient</a:t>
            </a:r>
          </a:p>
          <a:p>
            <a:r>
              <a:rPr lang="fr-FR" dirty="0">
                <a:solidFill>
                  <a:srgbClr val="C00000"/>
                </a:solidFill>
              </a:rPr>
              <a:t>(souvent à court terme)</a:t>
            </a:r>
          </a:p>
        </p:txBody>
      </p:sp>
      <p:sp>
        <p:nvSpPr>
          <p:cNvPr id="9" name="Espace réservé du contenu 8">
            <a:extLst>
              <a:ext uri="{FF2B5EF4-FFF2-40B4-BE49-F238E27FC236}">
                <a16:creationId xmlns:a16="http://schemas.microsoft.com/office/drawing/2014/main" id="{A686B7C8-37C9-E7DA-828A-A72C4B186C22}"/>
              </a:ext>
            </a:extLst>
          </p:cNvPr>
          <p:cNvSpPr>
            <a:spLocks noGrp="1"/>
          </p:cNvSpPr>
          <p:nvPr>
            <p:ph sz="half" idx="2"/>
          </p:nvPr>
        </p:nvSpPr>
        <p:spPr>
          <a:xfrm>
            <a:off x="757175" y="2820215"/>
            <a:ext cx="4798979" cy="3684588"/>
          </a:xfrm>
        </p:spPr>
        <p:txBody>
          <a:bodyPr>
            <a:normAutofit fontScale="92500" lnSpcReduction="20000"/>
          </a:bodyPr>
          <a:lstStyle/>
          <a:p>
            <a:r>
              <a:rPr lang="fr-FR" dirty="0"/>
              <a:t>↓ symptômes</a:t>
            </a:r>
          </a:p>
          <a:p>
            <a:r>
              <a:rPr lang="fr-FR" dirty="0"/>
              <a:t>↓ effets indésirables</a:t>
            </a:r>
          </a:p>
          <a:p>
            <a:r>
              <a:rPr lang="fr-FR" dirty="0"/>
              <a:t>Discuter ses inquiétudes avec son médecin</a:t>
            </a:r>
          </a:p>
          <a:p>
            <a:r>
              <a:rPr lang="fr-FR" dirty="0"/>
              <a:t>Discuter d’autres problèmes liés aux répercutions de la maladie: </a:t>
            </a:r>
          </a:p>
          <a:p>
            <a:pPr lvl="1"/>
            <a:r>
              <a:rPr lang="fr-FR" dirty="0"/>
              <a:t>Fatigue</a:t>
            </a:r>
          </a:p>
          <a:p>
            <a:pPr lvl="1"/>
            <a:r>
              <a:rPr lang="fr-FR" dirty="0"/>
              <a:t>fertilité</a:t>
            </a:r>
          </a:p>
          <a:p>
            <a:pPr lvl="1"/>
            <a:r>
              <a:rPr lang="fr-FR" dirty="0"/>
              <a:t>Travail</a:t>
            </a:r>
          </a:p>
          <a:p>
            <a:pPr lvl="1"/>
            <a:r>
              <a:rPr lang="fr-FR" dirty="0"/>
              <a:t>sport</a:t>
            </a:r>
          </a:p>
        </p:txBody>
      </p:sp>
      <p:sp>
        <p:nvSpPr>
          <p:cNvPr id="10" name="Espace réservé du texte 9">
            <a:extLst>
              <a:ext uri="{FF2B5EF4-FFF2-40B4-BE49-F238E27FC236}">
                <a16:creationId xmlns:a16="http://schemas.microsoft.com/office/drawing/2014/main" id="{B93EC409-4D1C-1342-FC4C-C43A990A7F40}"/>
              </a:ext>
            </a:extLst>
          </p:cNvPr>
          <p:cNvSpPr>
            <a:spLocks noGrp="1"/>
          </p:cNvSpPr>
          <p:nvPr>
            <p:ph type="body" sz="quarter" idx="3"/>
          </p:nvPr>
        </p:nvSpPr>
        <p:spPr>
          <a:xfrm>
            <a:off x="8109296" y="1474312"/>
            <a:ext cx="5183188" cy="823912"/>
          </a:xfrm>
        </p:spPr>
        <p:txBody>
          <a:bodyPr>
            <a:normAutofit lnSpcReduction="10000"/>
          </a:bodyPr>
          <a:lstStyle/>
          <a:p>
            <a:r>
              <a:rPr lang="fr-FR" dirty="0">
                <a:solidFill>
                  <a:srgbClr val="C00000"/>
                </a:solidFill>
              </a:rPr>
              <a:t>Objectifs du médecin</a:t>
            </a:r>
          </a:p>
          <a:p>
            <a:r>
              <a:rPr lang="fr-FR" dirty="0">
                <a:solidFill>
                  <a:srgbClr val="C00000"/>
                </a:solidFill>
              </a:rPr>
              <a:t>(souvent à long terme)</a:t>
            </a:r>
          </a:p>
        </p:txBody>
      </p:sp>
      <p:sp>
        <p:nvSpPr>
          <p:cNvPr id="11" name="Espace réservé du contenu 10">
            <a:extLst>
              <a:ext uri="{FF2B5EF4-FFF2-40B4-BE49-F238E27FC236}">
                <a16:creationId xmlns:a16="http://schemas.microsoft.com/office/drawing/2014/main" id="{FAC8EC3B-AAAF-CF89-6C47-872441888132}"/>
              </a:ext>
            </a:extLst>
          </p:cNvPr>
          <p:cNvSpPr>
            <a:spLocks noGrp="1"/>
          </p:cNvSpPr>
          <p:nvPr>
            <p:ph sz="quarter" idx="4"/>
          </p:nvPr>
        </p:nvSpPr>
        <p:spPr>
          <a:xfrm>
            <a:off x="7759062" y="2820215"/>
            <a:ext cx="4440665" cy="3684588"/>
          </a:xfrm>
        </p:spPr>
        <p:txBody>
          <a:bodyPr>
            <a:normAutofit fontScale="92500" lnSpcReduction="10000"/>
          </a:bodyPr>
          <a:lstStyle/>
          <a:p>
            <a:r>
              <a:rPr lang="fr-FR" dirty="0"/>
              <a:t>Eviter la chirurgie</a:t>
            </a:r>
          </a:p>
          <a:p>
            <a:r>
              <a:rPr lang="fr-FR" dirty="0"/>
              <a:t>Eviter la toxicité des stéroïdes</a:t>
            </a:r>
          </a:p>
          <a:p>
            <a:r>
              <a:rPr lang="fr-FR" dirty="0"/>
              <a:t>Induire une rémission rapide en limitant les effets indésirables</a:t>
            </a:r>
          </a:p>
          <a:p>
            <a:r>
              <a:rPr lang="fr-FR" dirty="0"/>
              <a:t>Limiter les complications pénétrantes et le cancer</a:t>
            </a:r>
          </a:p>
          <a:p>
            <a:r>
              <a:rPr lang="fr-FR" dirty="0"/>
              <a:t>Induire une cicatrisation muqueuse</a:t>
            </a:r>
          </a:p>
        </p:txBody>
      </p:sp>
      <p:sp>
        <p:nvSpPr>
          <p:cNvPr id="12" name="Rectangle : coins arrondis 11">
            <a:extLst>
              <a:ext uri="{FF2B5EF4-FFF2-40B4-BE49-F238E27FC236}">
                <a16:creationId xmlns:a16="http://schemas.microsoft.com/office/drawing/2014/main" id="{6D011867-7D69-8FAE-69C7-0151D67E29DA}"/>
              </a:ext>
            </a:extLst>
          </p:cNvPr>
          <p:cNvSpPr/>
          <p:nvPr/>
        </p:nvSpPr>
        <p:spPr>
          <a:xfrm>
            <a:off x="304800" y="2878121"/>
            <a:ext cx="11706404" cy="3230846"/>
          </a:xfrm>
          <a:prstGeom prst="roundRect">
            <a:avLst/>
          </a:prstGeom>
          <a:solidFill>
            <a:schemeClr val="bg1"/>
          </a:solidFill>
          <a:ln w="5715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ts val="1000"/>
              </a:spcBef>
            </a:pPr>
            <a:r>
              <a:rPr lang="fr-FR" sz="4400" dirty="0">
                <a:solidFill>
                  <a:srgbClr val="002060"/>
                </a:solidFill>
              </a:rPr>
              <a:t>Le patient et le médecin (soignant) ont chacun un rôle à jouer dans l’optimisation de la prise en charge permettant d’atteindre des objectifs fixés</a:t>
            </a:r>
          </a:p>
        </p:txBody>
      </p:sp>
      <p:sp>
        <p:nvSpPr>
          <p:cNvPr id="13" name="ZoneTexte 12">
            <a:extLst>
              <a:ext uri="{FF2B5EF4-FFF2-40B4-BE49-F238E27FC236}">
                <a16:creationId xmlns:a16="http://schemas.microsoft.com/office/drawing/2014/main" id="{9DB329E5-B087-8206-FCFF-0BD5C32130C2}"/>
              </a:ext>
            </a:extLst>
          </p:cNvPr>
          <p:cNvSpPr txBox="1"/>
          <p:nvPr/>
        </p:nvSpPr>
        <p:spPr>
          <a:xfrm>
            <a:off x="7073219" y="6320137"/>
            <a:ext cx="5812350" cy="369332"/>
          </a:xfrm>
          <a:prstGeom prst="rect">
            <a:avLst/>
          </a:prstGeom>
          <a:noFill/>
        </p:spPr>
        <p:txBody>
          <a:bodyPr wrap="square" rtlCol="0">
            <a:spAutoFit/>
          </a:bodyPr>
          <a:lstStyle/>
          <a:p>
            <a:r>
              <a:rPr lang="fr-FR" dirty="0" err="1"/>
              <a:t>Ghosh</a:t>
            </a:r>
            <a:r>
              <a:rPr lang="fr-FR" dirty="0"/>
              <a:t> S et al. J </a:t>
            </a:r>
            <a:r>
              <a:rPr lang="fr-FR" dirty="0" err="1"/>
              <a:t>Crohns</a:t>
            </a:r>
            <a:r>
              <a:rPr lang="fr-FR" dirty="0"/>
              <a:t> </a:t>
            </a:r>
            <a:r>
              <a:rPr lang="fr-FR" dirty="0" err="1"/>
              <a:t>Colitis</a:t>
            </a:r>
            <a:r>
              <a:rPr lang="fr-FR" dirty="0"/>
              <a:t> 2012; 652: S243-249</a:t>
            </a:r>
          </a:p>
        </p:txBody>
      </p:sp>
      <p:pic>
        <p:nvPicPr>
          <p:cNvPr id="5122" name="Picture 2" descr="1,000+ Free Hungry &amp; Homeless Images - Pixabay">
            <a:extLst>
              <a:ext uri="{FF2B5EF4-FFF2-40B4-BE49-F238E27FC236}">
                <a16:creationId xmlns:a16="http://schemas.microsoft.com/office/drawing/2014/main" id="{AA06088E-3B3A-2119-F9ED-B16CD09A5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451" y="983649"/>
            <a:ext cx="4020155" cy="2010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9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E6B06D1-D5A4-9DA1-980C-A478EED52734}"/>
              </a:ext>
            </a:extLst>
          </p:cNvPr>
          <p:cNvSpPr>
            <a:spLocks noGrp="1"/>
          </p:cNvSpPr>
          <p:nvPr>
            <p:ph type="title"/>
          </p:nvPr>
        </p:nvSpPr>
        <p:spPr>
          <a:xfrm>
            <a:off x="488005" y="96076"/>
            <a:ext cx="10515600" cy="1325563"/>
          </a:xfrm>
        </p:spPr>
        <p:txBody>
          <a:bodyPr/>
          <a:lstStyle/>
          <a:p>
            <a:r>
              <a:rPr lang="fr-FR" dirty="0">
                <a:solidFill>
                  <a:srgbClr val="002060"/>
                </a:solidFill>
              </a:rPr>
              <a:t>Intérêt de l’</a:t>
            </a:r>
            <a:r>
              <a:rPr lang="fr-FR" b="1" dirty="0">
                <a:solidFill>
                  <a:srgbClr val="002060"/>
                </a:solidFill>
              </a:rPr>
              <a:t>éducation thérapeutique (ETP)</a:t>
            </a:r>
          </a:p>
        </p:txBody>
      </p:sp>
      <p:sp>
        <p:nvSpPr>
          <p:cNvPr id="8" name="Espace réservé du contenu 7">
            <a:extLst>
              <a:ext uri="{FF2B5EF4-FFF2-40B4-BE49-F238E27FC236}">
                <a16:creationId xmlns:a16="http://schemas.microsoft.com/office/drawing/2014/main" id="{6B0B315F-F88F-6833-B308-C09A049D256A}"/>
              </a:ext>
            </a:extLst>
          </p:cNvPr>
          <p:cNvSpPr>
            <a:spLocks noGrp="1"/>
          </p:cNvSpPr>
          <p:nvPr>
            <p:ph idx="1"/>
          </p:nvPr>
        </p:nvSpPr>
        <p:spPr>
          <a:xfrm>
            <a:off x="624192" y="1747804"/>
            <a:ext cx="7260851" cy="3366063"/>
          </a:xfrm>
        </p:spPr>
        <p:txBody>
          <a:bodyPr>
            <a:normAutofit fontScale="92500"/>
          </a:bodyPr>
          <a:lstStyle/>
          <a:p>
            <a:r>
              <a:rPr lang="fr-CH" dirty="0"/>
              <a:t>50% des patients ne prennent pas leurs traitements après un séjour hospitalier:</a:t>
            </a:r>
          </a:p>
          <a:p>
            <a:pPr lvl="1">
              <a:buFont typeface="Symbol" pitchFamily="2" charset="2"/>
              <a:buChar char="Þ"/>
            </a:pPr>
            <a:r>
              <a:rPr lang="fr-CH" sz="2800" dirty="0"/>
              <a:t> dû en grande partie car incompréhension de leur maladie et importance des médicaments prescrits</a:t>
            </a:r>
          </a:p>
          <a:p>
            <a:pPr marL="457200" lvl="1" indent="0">
              <a:buNone/>
            </a:pPr>
            <a:endParaRPr lang="fr-CH" sz="2800" dirty="0"/>
          </a:p>
          <a:p>
            <a:r>
              <a:rPr lang="fr-CH" dirty="0"/>
              <a:t>Il est aujourd’hui prouvé qu’en y remédiant, on améliore la qualité de vie et l’efficacité des soins</a:t>
            </a:r>
          </a:p>
          <a:p>
            <a:pPr marL="0" indent="0">
              <a:buNone/>
            </a:pPr>
            <a:endParaRPr lang="fr-CH" dirty="0"/>
          </a:p>
        </p:txBody>
      </p:sp>
      <p:pic>
        <p:nvPicPr>
          <p:cNvPr id="2050" name="Picture 2" descr="L'éducation thérapeutique pour les nuls - Centre de santé de l'Amblève -  Maison médicale">
            <a:extLst>
              <a:ext uri="{FF2B5EF4-FFF2-40B4-BE49-F238E27FC236}">
                <a16:creationId xmlns:a16="http://schemas.microsoft.com/office/drawing/2014/main" id="{9C6522E5-0759-5BE7-F530-B8175CEA1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0621" y="1653067"/>
            <a:ext cx="4095033" cy="278240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7">
            <a:extLst>
              <a:ext uri="{FF2B5EF4-FFF2-40B4-BE49-F238E27FC236}">
                <a16:creationId xmlns:a16="http://schemas.microsoft.com/office/drawing/2014/main" id="{21CFF892-EC94-5C8F-F1DB-65DBDBE1A136}"/>
              </a:ext>
            </a:extLst>
          </p:cNvPr>
          <p:cNvSpPr txBox="1">
            <a:spLocks/>
          </p:cNvSpPr>
          <p:nvPr/>
        </p:nvSpPr>
        <p:spPr>
          <a:xfrm>
            <a:off x="624192" y="4931271"/>
            <a:ext cx="1133146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H" dirty="0"/>
          </a:p>
          <a:p>
            <a:r>
              <a:rPr lang="fr-CH" dirty="0"/>
              <a:t>HUG pionniers mondiaux dans le développement de l’éducation thérapeutique qui y est pratiquée depuis 1975</a:t>
            </a:r>
            <a:endParaRPr lang="fr-FR" dirty="0"/>
          </a:p>
        </p:txBody>
      </p:sp>
    </p:spTree>
    <p:extLst>
      <p:ext uri="{BB962C8B-B14F-4D97-AF65-F5344CB8AC3E}">
        <p14:creationId xmlns:p14="http://schemas.microsoft.com/office/powerpoint/2010/main" val="2988438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5F901D-20ED-F84B-B8AF-5E991FDEDF01}"/>
              </a:ext>
            </a:extLst>
          </p:cNvPr>
          <p:cNvSpPr>
            <a:spLocks noGrp="1"/>
          </p:cNvSpPr>
          <p:nvPr>
            <p:ph type="title"/>
          </p:nvPr>
        </p:nvSpPr>
        <p:spPr>
          <a:xfrm>
            <a:off x="0" y="816549"/>
            <a:ext cx="12466320" cy="2852737"/>
          </a:xfrm>
        </p:spPr>
        <p:txBody>
          <a:bodyPr>
            <a:normAutofit/>
          </a:bodyPr>
          <a:lstStyle/>
          <a:p>
            <a:pPr algn="ctr"/>
            <a:r>
              <a:rPr lang="fr-FR" sz="5400" dirty="0">
                <a:solidFill>
                  <a:srgbClr val="002060"/>
                </a:solidFill>
              </a:rPr>
              <a:t>Qu’est ce que </a:t>
            </a:r>
            <a:r>
              <a:rPr lang="fr-FR" sz="5400" b="1" dirty="0">
                <a:solidFill>
                  <a:srgbClr val="002060"/>
                </a:solidFill>
              </a:rPr>
              <a:t>l’éducation thérapeutique</a:t>
            </a:r>
            <a:r>
              <a:rPr lang="fr-FR" sz="5400" dirty="0">
                <a:solidFill>
                  <a:srgbClr val="002060"/>
                </a:solidFill>
              </a:rPr>
              <a:t>?</a:t>
            </a:r>
          </a:p>
        </p:txBody>
      </p:sp>
    </p:spTree>
    <p:extLst>
      <p:ext uri="{BB962C8B-B14F-4D97-AF65-F5344CB8AC3E}">
        <p14:creationId xmlns:p14="http://schemas.microsoft.com/office/powerpoint/2010/main" val="1027641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DD3B9-5ABD-4DBB-7872-C25023E5AA44}"/>
              </a:ext>
            </a:extLst>
          </p:cNvPr>
          <p:cNvSpPr>
            <a:spLocks noGrp="1"/>
          </p:cNvSpPr>
          <p:nvPr>
            <p:ph type="title"/>
          </p:nvPr>
        </p:nvSpPr>
        <p:spPr>
          <a:xfrm>
            <a:off x="838200" y="708025"/>
            <a:ext cx="10515600" cy="1325563"/>
          </a:xfrm>
        </p:spPr>
        <p:txBody>
          <a:bodyPr/>
          <a:lstStyle/>
          <a:p>
            <a:r>
              <a:rPr lang="fr-FR" dirty="0">
                <a:solidFill>
                  <a:srgbClr val="002060"/>
                </a:solidFill>
              </a:rPr>
              <a:t>Définition selon l’OMS</a:t>
            </a:r>
          </a:p>
        </p:txBody>
      </p:sp>
      <p:sp>
        <p:nvSpPr>
          <p:cNvPr id="3" name="Espace réservé du contenu 2">
            <a:extLst>
              <a:ext uri="{FF2B5EF4-FFF2-40B4-BE49-F238E27FC236}">
                <a16:creationId xmlns:a16="http://schemas.microsoft.com/office/drawing/2014/main" id="{AB559ED3-BE65-AC7D-9659-D5C0CA9F6BA1}"/>
              </a:ext>
            </a:extLst>
          </p:cNvPr>
          <p:cNvSpPr>
            <a:spLocks noGrp="1"/>
          </p:cNvSpPr>
          <p:nvPr>
            <p:ph idx="1"/>
          </p:nvPr>
        </p:nvSpPr>
        <p:spPr>
          <a:xfrm>
            <a:off x="838200" y="2416907"/>
            <a:ext cx="10515600" cy="3011127"/>
          </a:xfrm>
          <a:solidFill>
            <a:schemeClr val="accent5">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fr-CH" sz="4000" dirty="0">
                <a:solidFill>
                  <a:srgbClr val="002060"/>
                </a:solidFill>
              </a:rPr>
              <a:t>L’éducation thérapeutique (ETP) vise à aider les patients à acquérir ou maintenir les compétences dont ils ont besoin pour gérer au mieux leur vie avec une maladie chronique</a:t>
            </a:r>
          </a:p>
          <a:p>
            <a:pPr marL="0" indent="0" algn="ctr">
              <a:buNone/>
            </a:pPr>
            <a:endParaRPr lang="fr-CH" sz="1300" dirty="0">
              <a:solidFill>
                <a:srgbClr val="002060"/>
              </a:solidFill>
            </a:endParaRPr>
          </a:p>
        </p:txBody>
      </p:sp>
    </p:spTree>
    <p:extLst>
      <p:ext uri="{BB962C8B-B14F-4D97-AF65-F5344CB8AC3E}">
        <p14:creationId xmlns:p14="http://schemas.microsoft.com/office/powerpoint/2010/main" val="2781092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TotalTime>
  <Words>2243</Words>
  <Application>Microsoft Office PowerPoint</Application>
  <PresentationFormat>Grand écran</PresentationFormat>
  <Paragraphs>327</Paragraphs>
  <Slides>47</Slides>
  <Notes>23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47</vt:i4>
      </vt:variant>
    </vt:vector>
  </HeadingPairs>
  <TitlesOfParts>
    <vt:vector size="54" baseType="lpstr">
      <vt:lpstr>Arial</vt:lpstr>
      <vt:lpstr>Calibri</vt:lpstr>
      <vt:lpstr>Calibri Light</vt:lpstr>
      <vt:lpstr>Symbol</vt:lpstr>
      <vt:lpstr>Times New Roman</vt:lpstr>
      <vt:lpstr>Wingdings</vt:lpstr>
      <vt:lpstr>Thème Office</vt:lpstr>
      <vt:lpstr>   L’éducation thérapeutique des MICI: « parler de santé et plus seulement de maladie » </vt:lpstr>
      <vt:lpstr>Présentation PowerPoint</vt:lpstr>
      <vt:lpstr>Objectifs pédagogiques</vt:lpstr>
      <vt:lpstr>Pourquoi parler d’éducation thérapeutique?</vt:lpstr>
      <vt:lpstr>Les maladies chroniques = maladies handicapantes</vt:lpstr>
      <vt:lpstr>Les objectifs du patient et du médecin peuvent diverger</vt:lpstr>
      <vt:lpstr>Intérêt de l’éducation thérapeutique (ETP)</vt:lpstr>
      <vt:lpstr>Qu’est ce que l’éducation thérapeutique?</vt:lpstr>
      <vt:lpstr>Définition selon l’OMS</vt:lpstr>
      <vt:lpstr>En pratique:</vt:lpstr>
      <vt:lpstr>Cadre de l’ETP</vt:lpstr>
      <vt:lpstr>Quels sont les objectifs de l’éducation thérapeutique et comment se passe le programme éducatif?</vt:lpstr>
      <vt:lpstr>Coping or not coping ?</vt:lpstr>
      <vt:lpstr>2 types de compétences</vt:lpstr>
      <vt:lpstr>Modèle théorique d’un programme d’ETP:  </vt:lpstr>
      <vt:lpstr>Les 4 temps du parcours éducatif du patient</vt:lpstr>
      <vt:lpstr>Quels sont les résultats de l’éducation thérapeutique dans les maladies chroniques en général, et dans les MICI</vt:lpstr>
      <vt:lpstr>L’ETP dans les maladies chroniques</vt:lpstr>
      <vt:lpstr>Les Maladies inflammatoires chroniques intestinales:    un terrain idéal pour l’ETP</vt:lpstr>
      <vt:lpstr>L’ETP dans les MICI</vt:lpstr>
      <vt:lpstr>MICI et ETP: 2 moments clés</vt:lpstr>
      <vt:lpstr>Thèmes prioritaires d’éducation pour les MICI</vt:lpstr>
      <vt:lpstr>Quels sont les outils spécifiques de l’éducation thérapeutique ? </vt:lpstr>
      <vt:lpstr>Porfolio EDUMICI</vt:lpstr>
      <vt:lpstr>2. Communication adaptée:  l’entretien motivationnel</vt:lpstr>
      <vt:lpstr>4 processus fondamentaux de l’entretien motivationnel</vt:lpstr>
      <vt:lpstr>Quelques exemples </vt:lpstr>
      <vt:lpstr>Stratégies de communication</vt:lpstr>
      <vt:lpstr>3. L’ETP et l’e-Santé (cybersanté, télémédecine)</vt:lpstr>
      <vt:lpstr>Cyber-éducation</vt:lpstr>
      <vt:lpstr>Présentation PowerPoint</vt:lpstr>
      <vt:lpstr>Présentation PowerPoint</vt:lpstr>
      <vt:lpstr>Présentation PowerPoint</vt:lpstr>
      <vt:lpstr>Présentation PowerPoint</vt:lpstr>
      <vt:lpstr>Projet PACE </vt:lpstr>
      <vt:lpstr>Quels sont les bénéfices attendus de l’éducation thérapeutique spécifiquement dans les MICI?</vt:lpstr>
      <vt:lpstr>Etude ECIPE</vt:lpstr>
      <vt:lpstr>1. L’évaluation des « PRO »</vt:lpstr>
      <vt:lpstr>2. L’appréciation de l’Handicap Fonctionnel  </vt:lpstr>
      <vt:lpstr>3. Renforcement de la relation Patient/Soignants  </vt:lpstr>
      <vt:lpstr>4. L’ETP et la transition pédiatrique</vt:lpstr>
      <vt:lpstr>Quels sont les limites de l’éducation thérapeutique</vt:lpstr>
      <vt:lpstr>Les limites</vt:lpstr>
      <vt:lpstr>Perspectives</vt:lpstr>
      <vt:lpstr> En conclusion</vt:lpstr>
      <vt:lpstr>Bon à savoir ….</vt:lpstr>
      <vt:lpstr>Merci pour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omar kherad</dc:creator>
  <cp:lastModifiedBy>Sophie Restellini</cp:lastModifiedBy>
  <cp:revision>70</cp:revision>
  <dcterms:created xsi:type="dcterms:W3CDTF">2022-08-31T15:50:13Z</dcterms:created>
  <dcterms:modified xsi:type="dcterms:W3CDTF">2022-09-15T15:37:08Z</dcterms:modified>
</cp:coreProperties>
</file>